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1"/>
  </p:notesMasterIdLst>
  <p:sldIdLst>
    <p:sldId id="256" r:id="rId2"/>
    <p:sldId id="339" r:id="rId3"/>
    <p:sldId id="421" r:id="rId4"/>
    <p:sldId id="422" r:id="rId5"/>
    <p:sldId id="418" r:id="rId6"/>
    <p:sldId id="380" r:id="rId7"/>
    <p:sldId id="381" r:id="rId8"/>
    <p:sldId id="385" r:id="rId9"/>
    <p:sldId id="386" r:id="rId10"/>
    <p:sldId id="387" r:id="rId11"/>
    <p:sldId id="388" r:id="rId12"/>
    <p:sldId id="389" r:id="rId13"/>
    <p:sldId id="257" r:id="rId14"/>
    <p:sldId id="259" r:id="rId15"/>
    <p:sldId id="261" r:id="rId16"/>
    <p:sldId id="265" r:id="rId17"/>
    <p:sldId id="308" r:id="rId18"/>
    <p:sldId id="319" r:id="rId19"/>
    <p:sldId id="326" r:id="rId20"/>
    <p:sldId id="327" r:id="rId21"/>
    <p:sldId id="338" r:id="rId22"/>
    <p:sldId id="376" r:id="rId23"/>
    <p:sldId id="424" r:id="rId24"/>
    <p:sldId id="425" r:id="rId25"/>
    <p:sldId id="426" r:id="rId26"/>
    <p:sldId id="427" r:id="rId27"/>
    <p:sldId id="428" r:id="rId28"/>
    <p:sldId id="429" r:id="rId29"/>
    <p:sldId id="373"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9"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407FB-43E2-4A68-8327-870AF466B704}" type="datetimeFigureOut">
              <a:rPr lang="pt-BR" smtClean="0"/>
              <a:t>01/06/2017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E4DC8-F18C-42C9-91AF-D8D84C6C9552}" type="slidenum">
              <a:rPr lang="pt-BR" smtClean="0"/>
              <a:t>‹nº›</a:t>
            </a:fld>
            <a:endParaRPr lang="pt-BR"/>
          </a:p>
        </p:txBody>
      </p:sp>
    </p:spTree>
    <p:extLst>
      <p:ext uri="{BB962C8B-B14F-4D97-AF65-F5344CB8AC3E}">
        <p14:creationId xmlns:p14="http://schemas.microsoft.com/office/powerpoint/2010/main" val="2380033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1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dirty="0" smtClean="0"/>
          </a:p>
        </p:txBody>
      </p:sp>
      <p:sp>
        <p:nvSpPr>
          <p:cNvPr id="512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D3CAA4-1655-4E17-A50B-D5724488FDA7}" type="slidenum">
              <a:rPr lang="pt-BR"/>
              <a:pPr fontAlgn="base">
                <a:spcBef>
                  <a:spcPct val="0"/>
                </a:spcBef>
                <a:spcAft>
                  <a:spcPct val="0"/>
                </a:spcAft>
              </a:pPr>
              <a:t>29</a:t>
            </a:fld>
            <a:endParaRPr lang="pt-BR" dirty="0"/>
          </a:p>
        </p:txBody>
      </p:sp>
    </p:spTree>
    <p:extLst>
      <p:ext uri="{BB962C8B-B14F-4D97-AF65-F5344CB8AC3E}">
        <p14:creationId xmlns:p14="http://schemas.microsoft.com/office/powerpoint/2010/main" val="44054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340571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9270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2526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63194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4135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347108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137529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75589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124566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03FF36C-E3F8-44CB-9242-6C0280D4CB5E}" type="datetimeFigureOut">
              <a:rPr lang="pt-BR" smtClean="0"/>
              <a:t>01/06/2017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112377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03FF36C-E3F8-44CB-9242-6C0280D4CB5E}" type="datetimeFigureOut">
              <a:rPr lang="pt-BR" smtClean="0"/>
              <a:t>01/06/2017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5842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03FF36C-E3F8-44CB-9242-6C0280D4CB5E}" type="datetimeFigureOut">
              <a:rPr lang="pt-BR" smtClean="0"/>
              <a:t>01/06/2017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16032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03FF36C-E3F8-44CB-9242-6C0280D4CB5E}" type="datetimeFigureOut">
              <a:rPr lang="pt-BR" smtClean="0"/>
              <a:t>01/06/2017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84011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FF36C-E3F8-44CB-9242-6C0280D4CB5E}" type="datetimeFigureOut">
              <a:rPr lang="pt-BR" smtClean="0"/>
              <a:t>01/06/2017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134396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03FF36C-E3F8-44CB-9242-6C0280D4CB5E}" type="datetimeFigureOut">
              <a:rPr lang="pt-BR" smtClean="0"/>
              <a:t>01/06/2017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219510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03FF36C-E3F8-44CB-9242-6C0280D4CB5E}" type="datetimeFigureOut">
              <a:rPr lang="pt-BR" smtClean="0"/>
              <a:t>01/06/2017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90B12E4-E2A4-4ED6-BFF4-8C916B04CC4D}" type="slidenum">
              <a:rPr lang="pt-BR" smtClean="0"/>
              <a:t>‹nº›</a:t>
            </a:fld>
            <a:endParaRPr lang="pt-BR"/>
          </a:p>
        </p:txBody>
      </p:sp>
    </p:spTree>
    <p:extLst>
      <p:ext uri="{BB962C8B-B14F-4D97-AF65-F5344CB8AC3E}">
        <p14:creationId xmlns:p14="http://schemas.microsoft.com/office/powerpoint/2010/main" val="306762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3FF36C-E3F8-44CB-9242-6C0280D4CB5E}" type="datetimeFigureOut">
              <a:rPr lang="pt-BR" smtClean="0"/>
              <a:t>01/06/2017</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0B12E4-E2A4-4ED6-BFF4-8C916B04CC4D}" type="slidenum">
              <a:rPr lang="pt-BR" smtClean="0"/>
              <a:t>‹nº›</a:t>
            </a:fld>
            <a:endParaRPr lang="pt-BR"/>
          </a:p>
        </p:txBody>
      </p:sp>
    </p:spTree>
    <p:extLst>
      <p:ext uri="{BB962C8B-B14F-4D97-AF65-F5344CB8AC3E}">
        <p14:creationId xmlns:p14="http://schemas.microsoft.com/office/powerpoint/2010/main" val="14175247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josuesander.com.br/blog/2014/04/discursos-nao-existe-dinheiro-publico-margaret-thatcher/" TargetMode="External"/><Relationship Id="rId2" Type="http://schemas.openxmlformats.org/officeDocument/2006/relationships/hyperlink" Target="https://www.youtube.com/watch?v=WFIN5VfhSZ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54626" y="550717"/>
            <a:ext cx="8905009" cy="4788199"/>
          </a:xfrm>
        </p:spPr>
        <p:txBody>
          <a:bodyPr>
            <a:normAutofit/>
          </a:bodyPr>
          <a:lstStyle/>
          <a:p>
            <a:r>
              <a:rPr lang="pt-BR" b="1" dirty="0" smtClean="0"/>
              <a:t>Eficiência e </a:t>
            </a:r>
            <a:br>
              <a:rPr lang="pt-BR" b="1" dirty="0" smtClean="0"/>
            </a:br>
            <a:r>
              <a:rPr lang="pt-BR" b="1" dirty="0" smtClean="0"/>
              <a:t>Parcerias Público Privadas</a:t>
            </a:r>
            <a:br>
              <a:rPr lang="pt-BR" b="1" dirty="0" smtClean="0"/>
            </a:br>
            <a:r>
              <a:rPr lang="pt-BR" b="1" dirty="0" smtClean="0"/>
              <a:t/>
            </a:r>
            <a:br>
              <a:rPr lang="pt-BR" b="1" dirty="0" smtClean="0"/>
            </a:br>
            <a:r>
              <a:rPr lang="pt-BR" sz="2400" b="1" dirty="0" smtClean="0"/>
              <a:t>Carlos Augusto de Melo Ferraz</a:t>
            </a:r>
            <a:endParaRPr lang="pt-BR" sz="3100" dirty="0"/>
          </a:p>
        </p:txBody>
      </p:sp>
    </p:spTree>
    <p:extLst>
      <p:ext uri="{BB962C8B-B14F-4D97-AF65-F5344CB8AC3E}">
        <p14:creationId xmlns:p14="http://schemas.microsoft.com/office/powerpoint/2010/main" val="155530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5245" y="332656"/>
            <a:ext cx="10032017" cy="780696"/>
          </a:xfrm>
        </p:spPr>
        <p:txBody>
          <a:bodyPr>
            <a:normAutofit/>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en-US" sz="1300" dirty="0" smtClean="0"/>
              <a:t> </a:t>
            </a:r>
            <a:r>
              <a:rPr lang="en-US" sz="1300" dirty="0" err="1"/>
              <a:t>Larbi</a:t>
            </a:r>
            <a:r>
              <a:rPr lang="en-US" sz="1300" dirty="0"/>
              <a:t>, G.A., </a:t>
            </a:r>
            <a:r>
              <a:rPr lang="en-US" sz="1300" i="1" dirty="0"/>
              <a:t>United Nations Research Institute for Social Development, Discussion paper 112, 1999, updated 2003</a:t>
            </a:r>
            <a:r>
              <a:rPr lang="en-US" sz="1300" dirty="0"/>
              <a:t>. </a:t>
            </a:r>
            <a:endParaRPr lang="pt-BR" sz="1300" dirty="0"/>
          </a:p>
        </p:txBody>
      </p:sp>
      <p:sp>
        <p:nvSpPr>
          <p:cNvPr id="3" name="Espaço Reservado para Conteúdo 2"/>
          <p:cNvSpPr>
            <a:spLocks noGrp="1"/>
          </p:cNvSpPr>
          <p:nvPr>
            <p:ph idx="1"/>
          </p:nvPr>
        </p:nvSpPr>
        <p:spPr>
          <a:xfrm>
            <a:off x="405245" y="1383788"/>
            <a:ext cx="4073237" cy="5400600"/>
          </a:xfrm>
        </p:spPr>
        <p:txBody>
          <a:bodyPr>
            <a:noAutofit/>
          </a:bodyPr>
          <a:lstStyle/>
          <a:p>
            <a:pPr algn="just">
              <a:spcBef>
                <a:spcPts val="600"/>
              </a:spcBef>
              <a:buNone/>
            </a:pPr>
            <a:r>
              <a:rPr lang="en-US" sz="1100" i="1" dirty="0"/>
              <a:t>The key components of NPM may be outlined as follows:</a:t>
            </a:r>
          </a:p>
          <a:p>
            <a:pPr algn="just">
              <a:spcBef>
                <a:spcPts val="600"/>
              </a:spcBef>
              <a:buNone/>
            </a:pPr>
            <a:r>
              <a:rPr lang="en-US" sz="1100" i="1" dirty="0"/>
              <a:t>• </a:t>
            </a:r>
            <a:r>
              <a:rPr lang="en-US" sz="1100" b="1" i="1" dirty="0">
                <a:solidFill>
                  <a:srgbClr val="002060"/>
                </a:solidFill>
              </a:rPr>
              <a:t>Breaking up huge bureaucracies </a:t>
            </a:r>
            <a:r>
              <a:rPr lang="en-US" sz="1100" i="1" dirty="0"/>
              <a:t>by disaggregating separable functions into separate agencies. (…)</a:t>
            </a:r>
          </a:p>
          <a:p>
            <a:pPr algn="just">
              <a:spcBef>
                <a:spcPts val="600"/>
              </a:spcBef>
              <a:buNone/>
            </a:pPr>
            <a:r>
              <a:rPr lang="en-US" sz="1100" i="1" dirty="0"/>
              <a:t>• </a:t>
            </a:r>
            <a:r>
              <a:rPr lang="en-US" sz="1100" b="1" i="1" dirty="0">
                <a:solidFill>
                  <a:srgbClr val="002060"/>
                </a:solidFill>
              </a:rPr>
              <a:t>Replacing traditional ‘tall hierarchies’ with flatter, flexible and more responsive structures </a:t>
            </a:r>
            <a:r>
              <a:rPr lang="en-US" sz="1100" i="1" dirty="0"/>
              <a:t>formed and reformed around specific processes (…).</a:t>
            </a:r>
          </a:p>
          <a:p>
            <a:pPr algn="just">
              <a:spcBef>
                <a:spcPts val="600"/>
              </a:spcBef>
              <a:buNone/>
            </a:pPr>
            <a:r>
              <a:rPr lang="en-US" sz="1100" i="1" dirty="0"/>
              <a:t>• </a:t>
            </a:r>
            <a:r>
              <a:rPr lang="en-US" sz="1100" b="1" i="1" dirty="0">
                <a:solidFill>
                  <a:srgbClr val="002060"/>
                </a:solidFill>
              </a:rPr>
              <a:t>Separation between funding, purchasing and provision of services</a:t>
            </a:r>
            <a:r>
              <a:rPr lang="en-US" sz="1100" i="1" dirty="0"/>
              <a:t>. (…) This means that governments can provide finance for services, but do not necessarily have to provide the service by themselves. (…)</a:t>
            </a:r>
          </a:p>
          <a:p>
            <a:pPr algn="just">
              <a:spcBef>
                <a:spcPts val="600"/>
              </a:spcBef>
              <a:buNone/>
            </a:pPr>
            <a:r>
              <a:rPr lang="en-US" sz="1100" i="1" dirty="0"/>
              <a:t>• </a:t>
            </a:r>
            <a:r>
              <a:rPr lang="en-US" sz="1100" b="1" i="1" dirty="0" err="1">
                <a:solidFill>
                  <a:srgbClr val="002060"/>
                </a:solidFill>
              </a:rPr>
              <a:t>Decentralising</a:t>
            </a:r>
            <a:r>
              <a:rPr lang="en-US" sz="1100" b="1" i="1" dirty="0">
                <a:solidFill>
                  <a:srgbClr val="002060"/>
                </a:solidFill>
              </a:rPr>
              <a:t> management authority within public agencies </a:t>
            </a:r>
            <a:r>
              <a:rPr lang="en-US" sz="1100" i="1" dirty="0"/>
              <a:t>- giving top management freedom to manage with clear responsibility, and reducing the management role of the centre.</a:t>
            </a:r>
          </a:p>
          <a:p>
            <a:pPr algn="just">
              <a:spcBef>
                <a:spcPts val="600"/>
              </a:spcBef>
              <a:buNone/>
            </a:pPr>
            <a:r>
              <a:rPr lang="en-US" sz="1100" i="1" dirty="0"/>
              <a:t>• </a:t>
            </a:r>
            <a:r>
              <a:rPr lang="en-US" sz="1100" b="1" i="1" dirty="0">
                <a:solidFill>
                  <a:srgbClr val="002060"/>
                </a:solidFill>
              </a:rPr>
              <a:t>Devolving budgets and financial control to </a:t>
            </a:r>
            <a:r>
              <a:rPr lang="en-US" sz="1100" b="1" i="1" dirty="0" err="1">
                <a:solidFill>
                  <a:srgbClr val="002060"/>
                </a:solidFill>
              </a:rPr>
              <a:t>decentralised</a:t>
            </a:r>
            <a:r>
              <a:rPr lang="en-US" sz="1100" b="1" i="1" dirty="0">
                <a:solidFill>
                  <a:srgbClr val="002060"/>
                </a:solidFill>
              </a:rPr>
              <a:t> units</a:t>
            </a:r>
            <a:r>
              <a:rPr lang="en-US" sz="1100" i="1" dirty="0"/>
              <a:t>; creating budget </a:t>
            </a:r>
            <a:r>
              <a:rPr lang="en-US" sz="1100" i="1" dirty="0" err="1"/>
              <a:t>centres</a:t>
            </a:r>
            <a:r>
              <a:rPr lang="en-US" sz="1100" i="1" dirty="0"/>
              <a:t>/spending units. Delegation of financial responsibility gives managers some leeway to consider alternative methods of ensuring the provision of required services.</a:t>
            </a:r>
          </a:p>
          <a:p>
            <a:pPr algn="just">
              <a:spcBef>
                <a:spcPts val="600"/>
              </a:spcBef>
              <a:buNone/>
            </a:pPr>
            <a:r>
              <a:rPr lang="en-US" sz="1100" i="1" dirty="0"/>
              <a:t>• </a:t>
            </a:r>
            <a:r>
              <a:rPr lang="en-US" sz="1100" b="1" i="1" dirty="0">
                <a:solidFill>
                  <a:srgbClr val="002060"/>
                </a:solidFill>
              </a:rPr>
              <a:t>Capping budgets and making them more transparent </a:t>
            </a:r>
            <a:r>
              <a:rPr lang="en-US" sz="1100" i="1" dirty="0"/>
              <a:t>in accounting terms. (…)</a:t>
            </a:r>
          </a:p>
          <a:p>
            <a:pPr algn="just">
              <a:spcBef>
                <a:spcPts val="600"/>
              </a:spcBef>
              <a:buNone/>
            </a:pPr>
            <a:r>
              <a:rPr lang="en-US" sz="1100" i="1" dirty="0"/>
              <a:t>• </a:t>
            </a:r>
            <a:r>
              <a:rPr lang="en-US" sz="1100" b="1" i="1" dirty="0">
                <a:solidFill>
                  <a:srgbClr val="002060"/>
                </a:solidFill>
              </a:rPr>
              <a:t>Shift to output-orientation</a:t>
            </a:r>
            <a:r>
              <a:rPr lang="en-US" sz="1100" i="1" dirty="0"/>
              <a:t>. Greater emphasis on output controls in resource allocation and rewards linked to measured performance; use of performance agreements and performance-related pay. (…)</a:t>
            </a:r>
            <a:endParaRPr lang="pt-BR" sz="1100" i="1" dirty="0"/>
          </a:p>
        </p:txBody>
      </p:sp>
      <p:sp>
        <p:nvSpPr>
          <p:cNvPr id="4" name="CaixaDeTexto 3"/>
          <p:cNvSpPr txBox="1"/>
          <p:nvPr/>
        </p:nvSpPr>
        <p:spPr>
          <a:xfrm>
            <a:off x="4623955" y="1383788"/>
            <a:ext cx="5813307" cy="4693593"/>
          </a:xfrm>
          <a:prstGeom prst="rect">
            <a:avLst/>
          </a:prstGeom>
          <a:noFill/>
        </p:spPr>
        <p:txBody>
          <a:bodyPr wrap="square" rtlCol="0">
            <a:spAutoFit/>
          </a:bodyPr>
          <a:lstStyle/>
          <a:p>
            <a:pPr algn="just">
              <a:spcBef>
                <a:spcPts val="600"/>
              </a:spcBef>
            </a:pPr>
            <a:r>
              <a:rPr lang="pt-BR" sz="1200" dirty="0"/>
              <a:t>Os principais componentes da NPM podem ser resumidos da seguinte forma:</a:t>
            </a:r>
          </a:p>
          <a:p>
            <a:pPr algn="just">
              <a:spcBef>
                <a:spcPts val="600"/>
              </a:spcBef>
            </a:pPr>
            <a:r>
              <a:rPr lang="pt-BR" sz="1200" dirty="0"/>
              <a:t>• </a:t>
            </a:r>
            <a:r>
              <a:rPr lang="pt-BR" sz="1200" b="1" dirty="0">
                <a:solidFill>
                  <a:srgbClr val="002060"/>
                </a:solidFill>
              </a:rPr>
              <a:t>Ruptura de enormes burocracias </a:t>
            </a:r>
            <a:r>
              <a:rPr lang="pt-BR" sz="1200" dirty="0"/>
              <a:t>desagregando funções separáveis ​​em agências separadas. (...)</a:t>
            </a:r>
          </a:p>
          <a:p>
            <a:pPr algn="just">
              <a:spcBef>
                <a:spcPts val="600"/>
              </a:spcBef>
            </a:pPr>
            <a:r>
              <a:rPr lang="pt-BR" sz="1200" dirty="0"/>
              <a:t>• </a:t>
            </a:r>
            <a:r>
              <a:rPr lang="pt-BR" sz="1200" b="1" dirty="0">
                <a:solidFill>
                  <a:srgbClr val="002060"/>
                </a:solidFill>
              </a:rPr>
              <a:t>Substituição de “altas hierarquias” tradicionais por estruturas planas, flexíveis e mais ágeis </a:t>
            </a:r>
            <a:r>
              <a:rPr lang="pt-BR" sz="1200" dirty="0"/>
              <a:t>formadas e reformadas em torno de processos específicos (...)</a:t>
            </a:r>
          </a:p>
          <a:p>
            <a:pPr algn="just">
              <a:spcBef>
                <a:spcPts val="600"/>
              </a:spcBef>
            </a:pPr>
            <a:r>
              <a:rPr lang="pt-BR" sz="1200" dirty="0"/>
              <a:t>• </a:t>
            </a:r>
            <a:r>
              <a:rPr lang="pt-BR" sz="1200" b="1" dirty="0">
                <a:solidFill>
                  <a:srgbClr val="002060"/>
                </a:solidFill>
              </a:rPr>
              <a:t>Separação entre o financiamento, a compra e a prestação de serviços</a:t>
            </a:r>
            <a:r>
              <a:rPr lang="pt-BR" sz="1200" dirty="0"/>
              <a:t>.  (...) Isso significa que os governos podem fornecer financiamento para os serviços, mas não necessariamente tem de prestar o serviço por si mesmos. (...)</a:t>
            </a:r>
          </a:p>
          <a:p>
            <a:pPr algn="just">
              <a:spcBef>
                <a:spcPts val="600"/>
              </a:spcBef>
            </a:pPr>
            <a:r>
              <a:rPr lang="pt-BR" sz="1200" dirty="0"/>
              <a:t>• </a:t>
            </a:r>
            <a:r>
              <a:rPr lang="pt-BR" sz="1200" b="1" dirty="0">
                <a:solidFill>
                  <a:srgbClr val="002060"/>
                </a:solidFill>
              </a:rPr>
              <a:t>Descentralização da autoridade de gestão para agências públicas </a:t>
            </a:r>
            <a:r>
              <a:rPr lang="pt-BR" sz="1200" dirty="0"/>
              <a:t>- dando início a liberdade de gestão para gerir com responsabilidade clara, e reduzindo o papel do centro de gestão.</a:t>
            </a:r>
          </a:p>
          <a:p>
            <a:pPr algn="just">
              <a:spcBef>
                <a:spcPts val="600"/>
              </a:spcBef>
            </a:pPr>
            <a:r>
              <a:rPr lang="pt-BR" sz="1200" dirty="0"/>
              <a:t>• A </a:t>
            </a:r>
            <a:r>
              <a:rPr lang="pt-BR" sz="1200" b="1" dirty="0">
                <a:solidFill>
                  <a:srgbClr val="002060"/>
                </a:solidFill>
              </a:rPr>
              <a:t>devolução do controle orçamentário e financeiro às unidades descentralizadas</a:t>
            </a:r>
            <a:r>
              <a:rPr lang="pt-BR" sz="1200" dirty="0"/>
              <a:t>; criação de centros de orçamento / unidades de despesa. A delegação de responsabilidade financeira dá aos gerentes uma certa flexibilidade para considerar métodos alternativos para garantir a prestação de serviços necessários.</a:t>
            </a:r>
          </a:p>
          <a:p>
            <a:pPr algn="just">
              <a:spcBef>
                <a:spcPts val="600"/>
              </a:spcBef>
            </a:pPr>
            <a:r>
              <a:rPr lang="pt-BR" sz="1200" dirty="0"/>
              <a:t>• </a:t>
            </a:r>
            <a:r>
              <a:rPr lang="pt-BR" sz="1200" b="1" dirty="0">
                <a:solidFill>
                  <a:srgbClr val="002060"/>
                </a:solidFill>
              </a:rPr>
              <a:t>Nivelamento de orçamentos e tornando-os mais transparentes </a:t>
            </a:r>
            <a:r>
              <a:rPr lang="pt-BR" sz="1200" dirty="0"/>
              <a:t>em termos </a:t>
            </a:r>
            <a:r>
              <a:rPr lang="pt-BR" sz="1200" dirty="0" err="1"/>
              <a:t>contabilísticos</a:t>
            </a:r>
            <a:r>
              <a:rPr lang="pt-BR" sz="1200" dirty="0"/>
              <a:t>. (...)</a:t>
            </a:r>
          </a:p>
          <a:p>
            <a:pPr algn="just">
              <a:spcBef>
                <a:spcPts val="600"/>
              </a:spcBef>
            </a:pPr>
            <a:r>
              <a:rPr lang="pt-BR" sz="1200" dirty="0"/>
              <a:t>• </a:t>
            </a:r>
            <a:r>
              <a:rPr lang="pt-BR" sz="1200" b="1" dirty="0">
                <a:solidFill>
                  <a:srgbClr val="002060"/>
                </a:solidFill>
              </a:rPr>
              <a:t>Mudança para orientação por resultados</a:t>
            </a:r>
            <a:r>
              <a:rPr lang="pt-BR" sz="1200" dirty="0"/>
              <a:t>. Maior ênfase em controles de saída na alocação de recursos e recompensas ligadas ao desempenho medido; utilização de acordos de desempenho e remuneração por desempenho. (...)</a:t>
            </a:r>
          </a:p>
        </p:txBody>
      </p:sp>
    </p:spTree>
    <p:extLst>
      <p:ext uri="{BB962C8B-B14F-4D97-AF65-F5344CB8AC3E}">
        <p14:creationId xmlns:p14="http://schemas.microsoft.com/office/powerpoint/2010/main" val="176014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7252" y="476672"/>
            <a:ext cx="9597220" cy="780696"/>
          </a:xfrm>
        </p:spPr>
        <p:txBody>
          <a:bodyPr>
            <a:noAutofit/>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en-US" sz="1200" dirty="0" err="1" smtClean="0"/>
              <a:t>Amund</a:t>
            </a:r>
            <a:r>
              <a:rPr lang="en-US" sz="1200" dirty="0" smtClean="0"/>
              <a:t> </a:t>
            </a:r>
            <a:r>
              <a:rPr lang="en-US" sz="1200" dirty="0"/>
              <a:t>Lie. </a:t>
            </a:r>
            <a:r>
              <a:rPr lang="en-US" sz="1200" b="1" i="1" dirty="0"/>
              <a:t>The New Zealand Model - From New Public Management to Whole-of-Government? </a:t>
            </a:r>
            <a:r>
              <a:rPr lang="en-US" sz="1200" i="1" dirty="0"/>
              <a:t>Paper for the National Conference in Political Science. </a:t>
            </a:r>
            <a:r>
              <a:rPr lang="en-US" sz="1200" i="1" dirty="0" err="1"/>
              <a:t>Noruega</a:t>
            </a:r>
            <a:r>
              <a:rPr lang="en-US" sz="1200" i="1" dirty="0"/>
              <a:t>, 2007.</a:t>
            </a:r>
            <a:endParaRPr lang="pt-BR" sz="1200" i="1" dirty="0"/>
          </a:p>
        </p:txBody>
      </p:sp>
      <p:sp>
        <p:nvSpPr>
          <p:cNvPr id="3" name="Espaço Reservado para Conteúdo 2"/>
          <p:cNvSpPr>
            <a:spLocks noGrp="1"/>
          </p:cNvSpPr>
          <p:nvPr>
            <p:ph idx="1"/>
          </p:nvPr>
        </p:nvSpPr>
        <p:spPr>
          <a:xfrm>
            <a:off x="654628" y="1484784"/>
            <a:ext cx="3969328" cy="4824536"/>
          </a:xfrm>
        </p:spPr>
        <p:txBody>
          <a:bodyPr>
            <a:noAutofit/>
          </a:bodyPr>
          <a:lstStyle/>
          <a:p>
            <a:pPr marL="0" indent="0" algn="just">
              <a:spcBef>
                <a:spcPts val="600"/>
              </a:spcBef>
              <a:buNone/>
            </a:pPr>
            <a:r>
              <a:rPr lang="en-US" sz="1200" b="1" i="1" dirty="0"/>
              <a:t>First generation reforms: New Public Management </a:t>
            </a:r>
            <a:endParaRPr lang="pt-BR" sz="1200" i="1" dirty="0"/>
          </a:p>
          <a:p>
            <a:pPr marL="0" indent="0" algn="just">
              <a:spcBef>
                <a:spcPts val="600"/>
              </a:spcBef>
              <a:buNone/>
            </a:pPr>
            <a:r>
              <a:rPr lang="en-US" sz="1200" i="1" dirty="0"/>
              <a:t>Starting in 1984, New Zealand implemented radical, comprehensive, and significant reforms in the state sector. What were the characteristics of these reforms? According to the Treasury (1987), five core components now characterize the New Zealand model (Cook 2004:4):</a:t>
            </a:r>
          </a:p>
          <a:p>
            <a:pPr marL="0" indent="0" algn="just">
              <a:spcBef>
                <a:spcPts val="600"/>
              </a:spcBef>
              <a:buNone/>
            </a:pPr>
            <a:r>
              <a:rPr lang="en-US" sz="1200" b="1" i="1" u="sng" dirty="0">
                <a:solidFill>
                  <a:srgbClr val="002060"/>
                </a:solidFill>
              </a:rPr>
              <a:t>Clarity of objectives </a:t>
            </a:r>
            <a:r>
              <a:rPr lang="pt-BR" sz="1200" b="1" i="1" dirty="0">
                <a:solidFill>
                  <a:srgbClr val="002060"/>
                </a:solidFill>
              </a:rPr>
              <a:t>(...) </a:t>
            </a:r>
            <a:r>
              <a:rPr lang="en-US" sz="1200" b="1" i="1" u="sng" dirty="0">
                <a:solidFill>
                  <a:srgbClr val="002060"/>
                </a:solidFill>
              </a:rPr>
              <a:t>Freedom to manage</a:t>
            </a:r>
            <a:r>
              <a:rPr lang="en-US" sz="1200" b="1" i="1" dirty="0">
                <a:solidFill>
                  <a:srgbClr val="002060"/>
                </a:solidFill>
              </a:rPr>
              <a:t> (…) </a:t>
            </a:r>
            <a:r>
              <a:rPr lang="en-US" sz="1200" b="1" i="1" u="sng" dirty="0">
                <a:solidFill>
                  <a:srgbClr val="002060"/>
                </a:solidFill>
              </a:rPr>
              <a:t>Accountability </a:t>
            </a:r>
            <a:r>
              <a:rPr lang="en-US" sz="1200" b="1" i="1" dirty="0">
                <a:solidFill>
                  <a:srgbClr val="002060"/>
                </a:solidFill>
              </a:rPr>
              <a:t>(…) </a:t>
            </a:r>
            <a:r>
              <a:rPr lang="en-US" sz="1200" b="1" i="1" u="sng" dirty="0">
                <a:solidFill>
                  <a:srgbClr val="002060"/>
                </a:solidFill>
              </a:rPr>
              <a:t>Effective assessment of performance  </a:t>
            </a:r>
            <a:r>
              <a:rPr lang="en-US" sz="1200" b="1" i="1" dirty="0">
                <a:solidFill>
                  <a:srgbClr val="002060"/>
                </a:solidFill>
              </a:rPr>
              <a:t>(…) </a:t>
            </a:r>
            <a:r>
              <a:rPr lang="en-US" sz="1200" b="1" i="1" u="sng" dirty="0">
                <a:solidFill>
                  <a:srgbClr val="002060"/>
                </a:solidFill>
              </a:rPr>
              <a:t>Adequate information flows</a:t>
            </a:r>
            <a:r>
              <a:rPr lang="en-US" sz="1200" b="1" i="1" dirty="0">
                <a:solidFill>
                  <a:srgbClr val="002060"/>
                </a:solidFill>
              </a:rPr>
              <a:t>(…)</a:t>
            </a:r>
          </a:p>
          <a:p>
            <a:pPr marL="0" indent="0" algn="just">
              <a:spcBef>
                <a:spcPts val="600"/>
              </a:spcBef>
              <a:buNone/>
            </a:pPr>
            <a:r>
              <a:rPr lang="en-US" sz="1200" b="1" i="1" dirty="0"/>
              <a:t>Conclusion </a:t>
            </a:r>
            <a:endParaRPr lang="pt-BR" sz="1200" i="1" dirty="0"/>
          </a:p>
          <a:p>
            <a:pPr marL="0" indent="0" algn="just">
              <a:spcBef>
                <a:spcPts val="600"/>
              </a:spcBef>
              <a:buNone/>
            </a:pPr>
            <a:r>
              <a:rPr lang="en-US" sz="1200" i="1" dirty="0"/>
              <a:t>New Zealand has now entered a second reform phase. The first reform phase, which covered the period between 1984 and 1999/2000, was characterized by radical and comprehensive reforms. The latest changes have been more incremental. New Public Management (NPM) brought some benefits, like greater transparency, clarity of roles and more efficiency. However, </a:t>
            </a:r>
            <a:r>
              <a:rPr lang="en-US" sz="1200" b="1" i="1" dirty="0">
                <a:solidFill>
                  <a:srgbClr val="002060"/>
                </a:solidFill>
              </a:rPr>
              <a:t>a great cost was fragmentation</a:t>
            </a:r>
            <a:r>
              <a:rPr lang="en-US" sz="1200" i="1" dirty="0"/>
              <a:t>. Now, more focus is paid to coordination and to tackle fragmentation in New Zealand </a:t>
            </a:r>
            <a:r>
              <a:rPr lang="en-US" sz="1200" dirty="0"/>
              <a:t>[</a:t>
            </a:r>
            <a:r>
              <a:rPr lang="en-US" sz="1200" i="1" dirty="0"/>
              <a:t>Fragmentation has occurred because of the creation of many different agencies that lacked a unifying and integrating purpose</a:t>
            </a:r>
            <a:r>
              <a:rPr lang="en-US" sz="1200" dirty="0"/>
              <a:t>]</a:t>
            </a:r>
            <a:r>
              <a:rPr lang="en-US" sz="1200" i="1" dirty="0"/>
              <a:t>. </a:t>
            </a:r>
            <a:endParaRPr lang="pt-BR" sz="1200" i="1" dirty="0"/>
          </a:p>
        </p:txBody>
      </p:sp>
      <p:sp>
        <p:nvSpPr>
          <p:cNvPr id="4" name="CaixaDeTexto 3"/>
          <p:cNvSpPr txBox="1"/>
          <p:nvPr/>
        </p:nvSpPr>
        <p:spPr>
          <a:xfrm>
            <a:off x="4810991" y="1484785"/>
            <a:ext cx="5533481" cy="4708981"/>
          </a:xfrm>
          <a:prstGeom prst="rect">
            <a:avLst/>
          </a:prstGeom>
          <a:noFill/>
        </p:spPr>
        <p:txBody>
          <a:bodyPr wrap="square" rtlCol="0">
            <a:spAutoFit/>
          </a:bodyPr>
          <a:lstStyle/>
          <a:p>
            <a:pPr algn="just">
              <a:spcBef>
                <a:spcPts val="600"/>
              </a:spcBef>
            </a:pPr>
            <a:r>
              <a:rPr lang="pt-BR" sz="1400" b="1" dirty="0"/>
              <a:t>Reformas da primeira geração: Nova Gestão Pública</a:t>
            </a:r>
          </a:p>
          <a:p>
            <a:pPr algn="just">
              <a:spcBef>
                <a:spcPts val="600"/>
              </a:spcBef>
            </a:pPr>
            <a:r>
              <a:rPr lang="pt-BR" sz="1400" dirty="0"/>
              <a:t>A partir de 1984, a Nova Zelândia implementou reformas radicais, abrangentes e significativos no setor estatal. Quais eram as características dessas reformas? De acordo com o Tesouro (1987), cinco componentes centrais então caracterizam o modelo da Nova Zelândia (Cook 2004: 4):</a:t>
            </a:r>
          </a:p>
          <a:p>
            <a:pPr algn="just">
              <a:spcBef>
                <a:spcPts val="600"/>
              </a:spcBef>
            </a:pPr>
            <a:r>
              <a:rPr lang="pt-BR" sz="1400" b="1" u="sng" dirty="0">
                <a:solidFill>
                  <a:srgbClr val="002060"/>
                </a:solidFill>
              </a:rPr>
              <a:t>Clareza de objetivos</a:t>
            </a:r>
            <a:r>
              <a:rPr lang="pt-BR" sz="1400" b="1" dirty="0">
                <a:solidFill>
                  <a:srgbClr val="002060"/>
                </a:solidFill>
              </a:rPr>
              <a:t> (...) </a:t>
            </a:r>
            <a:r>
              <a:rPr lang="pt-BR" sz="1400" b="1" u="sng" dirty="0">
                <a:solidFill>
                  <a:srgbClr val="002060"/>
                </a:solidFill>
              </a:rPr>
              <a:t>Liberdade de gerir </a:t>
            </a:r>
            <a:r>
              <a:rPr lang="pt-BR" sz="1400" b="1" dirty="0">
                <a:solidFill>
                  <a:srgbClr val="002060"/>
                </a:solidFill>
              </a:rPr>
              <a:t>(...) </a:t>
            </a:r>
            <a:r>
              <a:rPr lang="pt-BR" sz="1400" b="1" u="sng" dirty="0">
                <a:solidFill>
                  <a:srgbClr val="002060"/>
                </a:solidFill>
              </a:rPr>
              <a:t>Prestação de contas </a:t>
            </a:r>
            <a:r>
              <a:rPr lang="pt-BR" sz="1400" b="1" dirty="0">
                <a:solidFill>
                  <a:srgbClr val="002060"/>
                </a:solidFill>
              </a:rPr>
              <a:t>(...) </a:t>
            </a:r>
            <a:r>
              <a:rPr lang="pt-BR" sz="1400" b="1" u="sng" dirty="0">
                <a:solidFill>
                  <a:srgbClr val="002060"/>
                </a:solidFill>
              </a:rPr>
              <a:t>A avaliação eficaz do desempenho </a:t>
            </a:r>
            <a:r>
              <a:rPr lang="pt-BR" sz="1400" b="1" dirty="0">
                <a:solidFill>
                  <a:srgbClr val="002060"/>
                </a:solidFill>
              </a:rPr>
              <a:t>(...) </a:t>
            </a:r>
            <a:r>
              <a:rPr lang="pt-BR" sz="1400" b="1" u="sng" dirty="0">
                <a:solidFill>
                  <a:srgbClr val="002060"/>
                </a:solidFill>
              </a:rPr>
              <a:t>Fluxos de informação adequada</a:t>
            </a:r>
            <a:r>
              <a:rPr lang="pt-BR" sz="1400" b="1" dirty="0">
                <a:solidFill>
                  <a:srgbClr val="002060"/>
                </a:solidFill>
              </a:rPr>
              <a:t> (...) </a:t>
            </a:r>
          </a:p>
          <a:p>
            <a:pPr algn="just">
              <a:spcBef>
                <a:spcPts val="600"/>
              </a:spcBef>
            </a:pPr>
            <a:r>
              <a:rPr lang="pt-BR" sz="1400" b="1" dirty="0"/>
              <a:t>Conclusão</a:t>
            </a:r>
          </a:p>
          <a:p>
            <a:pPr algn="just">
              <a:spcBef>
                <a:spcPts val="600"/>
              </a:spcBef>
            </a:pPr>
            <a:r>
              <a:rPr lang="pt-BR" sz="1400" dirty="0"/>
              <a:t>Nova Zelândia entrou agora numa segunda fase de reforma. A primeira fase da reforma, que abrangeu o período entre 1984 e 1999/2000, foi caracterizado por reformas radicais e abrangentes. As últimas mudanças foram mais incremental. Nova Gestão Pública (NGP) trouxe alguns benefícios, como </a:t>
            </a:r>
            <a:r>
              <a:rPr lang="pt-BR" sz="1400" b="1" dirty="0">
                <a:solidFill>
                  <a:srgbClr val="002060"/>
                </a:solidFill>
              </a:rPr>
              <a:t>maior transparência, clareza de papéis e mais eficiência</a:t>
            </a:r>
            <a:r>
              <a:rPr lang="pt-BR" sz="1400" dirty="0"/>
              <a:t>. No entanto, </a:t>
            </a:r>
            <a:r>
              <a:rPr lang="pt-BR" sz="1400" b="1" dirty="0">
                <a:solidFill>
                  <a:srgbClr val="002060"/>
                </a:solidFill>
              </a:rPr>
              <a:t>um grande custo foi de fragmentação</a:t>
            </a:r>
            <a:r>
              <a:rPr lang="pt-BR" sz="1400" dirty="0"/>
              <a:t>. Agora, mais foco é gasto com a coordenação e para combater a fragmentação na Nova Zelândia. [A fragmentação ocorreu por causa da criação de diversas agências para as quais faltava um propósito unificador e integrador]</a:t>
            </a:r>
          </a:p>
        </p:txBody>
      </p:sp>
    </p:spTree>
    <p:extLst>
      <p:ext uri="{BB962C8B-B14F-4D97-AF65-F5344CB8AC3E}">
        <p14:creationId xmlns:p14="http://schemas.microsoft.com/office/powerpoint/2010/main" val="2791742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4471" y="476672"/>
            <a:ext cx="9746673" cy="780696"/>
          </a:xfrm>
        </p:spPr>
        <p:txBody>
          <a:bodyPr>
            <a:normAutofit/>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pt-BR" sz="1400" dirty="0" smtClean="0"/>
              <a:t> </a:t>
            </a:r>
            <a:r>
              <a:rPr lang="pt-BR" sz="1400" dirty="0"/>
              <a:t>Presidência da República. </a:t>
            </a:r>
            <a:r>
              <a:rPr lang="pt-BR" sz="1400" b="1" dirty="0"/>
              <a:t>Plano Diretor da Reforma do Aparelho do Esta</a:t>
            </a:r>
            <a:r>
              <a:rPr lang="pt-BR" sz="1400" dirty="0"/>
              <a:t>do. Brasília, 1995.</a:t>
            </a:r>
          </a:p>
        </p:txBody>
      </p:sp>
      <p:sp>
        <p:nvSpPr>
          <p:cNvPr id="3" name="Espaço Reservado para Conteúdo 2"/>
          <p:cNvSpPr>
            <a:spLocks noGrp="1"/>
          </p:cNvSpPr>
          <p:nvPr>
            <p:ph idx="1"/>
          </p:nvPr>
        </p:nvSpPr>
        <p:spPr>
          <a:xfrm>
            <a:off x="474471" y="1371212"/>
            <a:ext cx="8229600" cy="2909843"/>
          </a:xfrm>
        </p:spPr>
        <p:txBody>
          <a:bodyPr>
            <a:normAutofit/>
          </a:bodyPr>
          <a:lstStyle/>
          <a:p>
            <a:pPr>
              <a:buNone/>
            </a:pPr>
            <a:r>
              <a:rPr lang="pt-BR" sz="1200" b="1" dirty="0">
                <a:solidFill>
                  <a:schemeClr val="tx1">
                    <a:lumMod val="95000"/>
                    <a:lumOff val="5000"/>
                  </a:schemeClr>
                </a:solidFill>
              </a:rPr>
              <a:t>Presidente da </a:t>
            </a:r>
            <a:r>
              <a:rPr lang="pt-BR" sz="1200" b="1" dirty="0" smtClean="0">
                <a:solidFill>
                  <a:schemeClr val="tx1">
                    <a:lumMod val="95000"/>
                    <a:lumOff val="5000"/>
                  </a:schemeClr>
                </a:solidFill>
              </a:rPr>
              <a:t>República </a:t>
            </a:r>
            <a:r>
              <a:rPr lang="pt-BR" sz="1200" b="1" dirty="0">
                <a:solidFill>
                  <a:schemeClr val="tx1">
                    <a:lumMod val="95000"/>
                    <a:lumOff val="5000"/>
                  </a:schemeClr>
                </a:solidFill>
              </a:rPr>
              <a:t>Fernando Henrique </a:t>
            </a:r>
            <a:r>
              <a:rPr lang="pt-BR" sz="1200" b="1" dirty="0" smtClean="0">
                <a:solidFill>
                  <a:schemeClr val="tx1">
                    <a:lumMod val="95000"/>
                    <a:lumOff val="5000"/>
                  </a:schemeClr>
                </a:solidFill>
              </a:rPr>
              <a:t>Cardoso (1995-2002)</a:t>
            </a:r>
            <a:endParaRPr lang="pt-BR" sz="1200" b="1" dirty="0">
              <a:solidFill>
                <a:schemeClr val="tx1">
                  <a:lumMod val="95000"/>
                  <a:lumOff val="5000"/>
                </a:schemeClr>
              </a:solidFill>
            </a:endParaRPr>
          </a:p>
          <a:p>
            <a:pPr>
              <a:buNone/>
            </a:pPr>
            <a:r>
              <a:rPr lang="pt-BR" sz="1200" dirty="0">
                <a:solidFill>
                  <a:schemeClr val="tx1">
                    <a:lumMod val="95000"/>
                    <a:lumOff val="5000"/>
                  </a:schemeClr>
                </a:solidFill>
              </a:rPr>
              <a:t>Câmara da Reforma do Estado</a:t>
            </a:r>
          </a:p>
          <a:p>
            <a:pPr lvl="2">
              <a:buNone/>
            </a:pPr>
            <a:r>
              <a:rPr lang="pt-BR" sz="1000" dirty="0">
                <a:solidFill>
                  <a:schemeClr val="tx1">
                    <a:lumMod val="95000"/>
                    <a:lumOff val="5000"/>
                  </a:schemeClr>
                </a:solidFill>
              </a:rPr>
              <a:t>Clóvis Carvalho - Ministro Chefe da Casa Civil</a:t>
            </a:r>
          </a:p>
          <a:p>
            <a:pPr lvl="2">
              <a:buNone/>
            </a:pPr>
            <a:r>
              <a:rPr lang="pt-BR" sz="1000" dirty="0">
                <a:solidFill>
                  <a:schemeClr val="tx1">
                    <a:lumMod val="95000"/>
                    <a:lumOff val="5000"/>
                  </a:schemeClr>
                </a:solidFill>
              </a:rPr>
              <a:t>Luiz Carlos Bresser Pereira - Ministro da Administração Federal e Reforma do Estado </a:t>
            </a:r>
          </a:p>
          <a:p>
            <a:pPr lvl="2">
              <a:buNone/>
            </a:pPr>
            <a:r>
              <a:rPr lang="pt-BR" sz="1000" dirty="0">
                <a:solidFill>
                  <a:schemeClr val="tx1">
                    <a:lumMod val="95000"/>
                    <a:lumOff val="5000"/>
                  </a:schemeClr>
                </a:solidFill>
              </a:rPr>
              <a:t>Paulo Paiva - Ministro do Trabalho </a:t>
            </a:r>
          </a:p>
          <a:p>
            <a:pPr lvl="2">
              <a:buNone/>
            </a:pPr>
            <a:r>
              <a:rPr lang="pt-BR" sz="1000" dirty="0">
                <a:solidFill>
                  <a:schemeClr val="tx1">
                    <a:lumMod val="95000"/>
                    <a:lumOff val="5000"/>
                  </a:schemeClr>
                </a:solidFill>
              </a:rPr>
              <a:t>Pedro Malan - Ministro da Fazenda </a:t>
            </a:r>
          </a:p>
          <a:p>
            <a:pPr lvl="2">
              <a:buNone/>
            </a:pPr>
            <a:r>
              <a:rPr lang="pt-BR" sz="1000" dirty="0">
                <a:solidFill>
                  <a:schemeClr val="tx1">
                    <a:lumMod val="95000"/>
                    <a:lumOff val="5000"/>
                  </a:schemeClr>
                </a:solidFill>
              </a:rPr>
              <a:t>José Serra - Ministro do Planejamento e Orçamento </a:t>
            </a:r>
          </a:p>
          <a:p>
            <a:pPr lvl="2">
              <a:buNone/>
            </a:pPr>
            <a:r>
              <a:rPr lang="pt-BR" sz="1000" dirty="0">
                <a:solidFill>
                  <a:schemeClr val="tx1">
                    <a:lumMod val="95000"/>
                    <a:lumOff val="5000"/>
                  </a:schemeClr>
                </a:solidFill>
              </a:rPr>
              <a:t>Gen. Benedito Onofre Bezerra Leonel - Ministro Chefe do Estado Maior das Forças </a:t>
            </a:r>
            <a:r>
              <a:rPr lang="pt-BR" sz="1000" dirty="0" smtClean="0">
                <a:solidFill>
                  <a:schemeClr val="tx1">
                    <a:lumMod val="95000"/>
                    <a:lumOff val="5000"/>
                  </a:schemeClr>
                </a:solidFill>
              </a:rPr>
              <a:t>Armadas</a:t>
            </a:r>
          </a:p>
          <a:p>
            <a:pPr>
              <a:buNone/>
            </a:pPr>
            <a:r>
              <a:rPr lang="pt-BR" sz="1200" dirty="0">
                <a:solidFill>
                  <a:schemeClr val="tx1">
                    <a:lumMod val="95000"/>
                    <a:lumOff val="5000"/>
                  </a:schemeClr>
                </a:solidFill>
              </a:rPr>
              <a:t>Plano Diretor da Reforma do Aparelho do Estado, novembro de 1995</a:t>
            </a:r>
          </a:p>
          <a:p>
            <a:pPr>
              <a:buNone/>
            </a:pPr>
            <a:r>
              <a:rPr lang="pt-BR" sz="1200" dirty="0">
                <a:solidFill>
                  <a:schemeClr val="tx1">
                    <a:lumMod val="95000"/>
                    <a:lumOff val="5000"/>
                  </a:schemeClr>
                </a:solidFill>
              </a:rPr>
              <a:t>Emenda constitucional 19, de 4 de junho de </a:t>
            </a:r>
            <a:r>
              <a:rPr lang="pt-BR" sz="1200" dirty="0" smtClean="0">
                <a:solidFill>
                  <a:schemeClr val="tx1">
                    <a:lumMod val="95000"/>
                    <a:lumOff val="5000"/>
                  </a:schemeClr>
                </a:solidFill>
              </a:rPr>
              <a:t>1998</a:t>
            </a:r>
          </a:p>
          <a:p>
            <a:pPr lvl="1">
              <a:buNone/>
            </a:pPr>
            <a:endParaRPr lang="pt-BR" sz="1000" dirty="0"/>
          </a:p>
          <a:p>
            <a:pPr lvl="1">
              <a:buNone/>
            </a:pPr>
            <a:endParaRPr lang="pt-BR" sz="1000" dirty="0"/>
          </a:p>
          <a:p>
            <a:pPr>
              <a:buNone/>
            </a:pPr>
            <a:endParaRPr lang="pt-BR" sz="1400" dirty="0"/>
          </a:p>
        </p:txBody>
      </p:sp>
      <p:pic>
        <p:nvPicPr>
          <p:cNvPr id="1026" name="Picture 2"/>
          <p:cNvPicPr>
            <a:picLocks noChangeAspect="1" noChangeArrowheads="1"/>
          </p:cNvPicPr>
          <p:nvPr/>
        </p:nvPicPr>
        <p:blipFill>
          <a:blip r:embed="rId2" cstate="print"/>
          <a:srcRect/>
          <a:stretch>
            <a:fillRect/>
          </a:stretch>
        </p:blipFill>
        <p:spPr bwMode="auto">
          <a:xfrm>
            <a:off x="7011913" y="1257368"/>
            <a:ext cx="5180087" cy="3370774"/>
          </a:xfrm>
          <a:prstGeom prst="rect">
            <a:avLst/>
          </a:prstGeom>
          <a:noFill/>
          <a:ln w="9525">
            <a:noFill/>
            <a:miter lim="800000"/>
            <a:headEnd/>
            <a:tailEnd/>
          </a:ln>
        </p:spPr>
      </p:pic>
      <p:sp>
        <p:nvSpPr>
          <p:cNvPr id="5" name="Espaço Reservado para Conteúdo 2"/>
          <p:cNvSpPr txBox="1">
            <a:spLocks/>
          </p:cNvSpPr>
          <p:nvPr/>
        </p:nvSpPr>
        <p:spPr>
          <a:xfrm>
            <a:off x="6384324" y="3015049"/>
            <a:ext cx="5807675" cy="3842951"/>
          </a:xfrm>
          <a:prstGeom prst="rect">
            <a:avLst/>
          </a:prstGeom>
          <a:solidFill>
            <a:schemeClr val="accent1">
              <a:lumMod val="20000"/>
              <a:lumOff val="80000"/>
            </a:schemeClr>
          </a:solidFill>
        </p:spPr>
        <p:txBody>
          <a:bodyPr vert="horz" lIns="91440" tIns="45720" rIns="91440" bIns="45720" rtlCol="0">
            <a:normAutofit fontScale="32500" lnSpcReduction="20000"/>
          </a:bodyPr>
          <a:lstStyle/>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Wingdings 3" charset="2"/>
              <a:buNone/>
              <a:tabLst/>
              <a:defRPr/>
            </a:pPr>
            <a:r>
              <a:rPr kumimoji="0" lang="pt-BR" sz="3100" b="0" i="0" u="none" strike="noStrike" kern="1200" cap="none" spc="0" normalizeH="0" baseline="0" noProof="0" dirty="0" smtClean="0">
                <a:ln>
                  <a:noFill/>
                </a:ln>
                <a:effectLst/>
                <a:uLnTx/>
                <a:uFillTx/>
                <a:latin typeface="+mn-lt"/>
                <a:ea typeface="+mn-ea"/>
                <a:cs typeface="+mn-cs"/>
              </a:rPr>
              <a:t>PPP - Concessões Administrativas e Patrocinadas Federais</a:t>
            </a:r>
          </a:p>
          <a:p>
            <a:pPr marL="342900" lvl="0" indent="-342900" defTabSz="457200" fontAlgn="base">
              <a:lnSpc>
                <a:spcPct val="120000"/>
              </a:lnSpc>
              <a:spcBef>
                <a:spcPts val="600"/>
              </a:spcBef>
              <a:buClr>
                <a:schemeClr val="accent1"/>
              </a:buClr>
              <a:buSzPct val="80000"/>
              <a:buFont typeface="+mj-lt"/>
              <a:buAutoNum type="arabicPeriod"/>
            </a:pPr>
            <a:r>
              <a:rPr kumimoji="0" lang="pt-BR" sz="3100" b="0" i="0" u="none" strike="noStrike" kern="1200" cap="none" spc="0" normalizeH="0" baseline="0" noProof="0" dirty="0" smtClean="0">
                <a:ln>
                  <a:noFill/>
                </a:ln>
                <a:effectLst/>
                <a:uLnTx/>
                <a:uFillTx/>
                <a:latin typeface="+mn-lt"/>
                <a:ea typeface="+mn-ea"/>
                <a:cs typeface="+mn-cs"/>
              </a:rPr>
              <a:t>Complexo Datacenter</a:t>
            </a:r>
            <a:r>
              <a:rPr lang="pt-BR" sz="3100" dirty="0" smtClean="0"/>
              <a:t>.</a:t>
            </a:r>
            <a:endParaRPr kumimoji="0" lang="pt-BR" sz="3100" b="0" i="0" u="none" strike="noStrike" kern="1200" cap="none" spc="0" normalizeH="0" baseline="0" noProof="0" dirty="0" smtClean="0">
              <a:ln>
                <a:noFill/>
              </a:ln>
              <a:effectLst/>
              <a:uLnTx/>
              <a:uFillTx/>
              <a:latin typeface="+mn-lt"/>
              <a:ea typeface="+mn-ea"/>
              <a:cs typeface="+mn-cs"/>
            </a:endParaRP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Colégio Militar de Manaus. Construção e manutenção de novo Colégio Militar em Manaus – AM </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Centro de Educação Física Almirante Adalberto Nunes (CEFAN)</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Parques Nacionais de Jericoacoara, Serra das Confusões, Sete Cidades e </a:t>
            </a:r>
            <a:r>
              <a:rPr kumimoji="0" lang="pt-BR" sz="3100" b="0" i="0" u="none" strike="noStrike" kern="1200" cap="none" spc="0" normalizeH="0" baseline="0" noProof="0" dirty="0" err="1" smtClean="0">
                <a:ln>
                  <a:noFill/>
                </a:ln>
                <a:solidFill>
                  <a:schemeClr val="bg1">
                    <a:lumMod val="50000"/>
                  </a:schemeClr>
                </a:solidFill>
                <a:effectLst/>
                <a:uLnTx/>
                <a:uFillTx/>
                <a:latin typeface="+mn-lt"/>
                <a:ea typeface="+mn-ea"/>
                <a:cs typeface="+mn-cs"/>
              </a:rPr>
              <a:t>Ubajara</a:t>
            </a:r>
            <a:endPar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Vila Naval de Itaguaí – Módulo I</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Abastecimento e Gerenciamento de Frota (AGEFROT)</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Parques Nacionais de Brasília, da Chapada dos Veadeiros e das Emas</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Arsenal da Marinha</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lang="pt-BR" sz="3100" dirty="0" smtClean="0">
                <a:solidFill>
                  <a:schemeClr val="bg1">
                    <a:lumMod val="50000"/>
                  </a:schemeClr>
                </a:solidFill>
              </a:rPr>
              <a:t>Fuzil </a:t>
            </a:r>
            <a:r>
              <a:rPr lang="pt-BR" sz="3100" dirty="0" err="1" smtClean="0">
                <a:solidFill>
                  <a:schemeClr val="bg1">
                    <a:lumMod val="50000"/>
                  </a:schemeClr>
                </a:solidFill>
              </a:rPr>
              <a:t>Imbel</a:t>
            </a:r>
            <a:endPar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Pontal de Irrigação</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Esplanada Sustentável</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Satélite Geoestacionário Brasileiro</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Rede de TV Pública Digital (RTVDB)</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BR 116-324</a:t>
            </a:r>
          </a:p>
          <a:p>
            <a:pPr marL="342900" marR="0" lvl="0" indent="-342900" algn="l" defTabSz="457200" rtl="0" eaLnBrk="1" fontAlgn="base" latinLnBrk="0" hangingPunct="1">
              <a:lnSpc>
                <a:spcPct val="120000"/>
              </a:lnSpc>
              <a:spcBef>
                <a:spcPts val="600"/>
              </a:spcBef>
              <a:spcAft>
                <a:spcPts val="0"/>
              </a:spcAft>
              <a:buClr>
                <a:schemeClr val="accent1"/>
              </a:buClr>
              <a:buSzPct val="80000"/>
              <a:buFont typeface="+mj-lt"/>
              <a:buAutoNum type="arabicPeriod"/>
              <a:tabLst/>
              <a:defRPr/>
            </a:pPr>
            <a:r>
              <a:rPr kumimoji="0" lang="pt-BR" sz="3100" b="0" i="0" u="none" strike="noStrike" kern="1200" cap="none" spc="0" normalizeH="0" baseline="0" noProof="0" dirty="0" smtClean="0">
                <a:ln>
                  <a:noFill/>
                </a:ln>
                <a:solidFill>
                  <a:schemeClr val="bg1">
                    <a:lumMod val="50000"/>
                  </a:schemeClr>
                </a:solidFill>
                <a:effectLst/>
                <a:uLnTx/>
                <a:uFillTx/>
                <a:latin typeface="+mn-lt"/>
                <a:ea typeface="+mn-ea"/>
                <a:cs typeface="+mn-cs"/>
              </a:rPr>
              <a:t>Ferrovia Norte-Sul</a:t>
            </a: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endParaRPr kumimoji="0" lang="pt-BR"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4" name="CaixaDeTexto 3"/>
          <p:cNvSpPr txBox="1"/>
          <p:nvPr/>
        </p:nvSpPr>
        <p:spPr>
          <a:xfrm>
            <a:off x="474471" y="4830863"/>
            <a:ext cx="5909853" cy="738664"/>
          </a:xfrm>
          <a:prstGeom prst="rect">
            <a:avLst/>
          </a:prstGeom>
          <a:noFill/>
        </p:spPr>
        <p:txBody>
          <a:bodyPr wrap="square" rtlCol="0">
            <a:spAutoFit/>
          </a:bodyPr>
          <a:lstStyle/>
          <a:p>
            <a:pPr>
              <a:buNone/>
            </a:pPr>
            <a:r>
              <a:rPr lang="pt-BR" sz="1200" b="1" dirty="0"/>
              <a:t>Presidente Luiz Inácio Lula da Silva (2003-2010) </a:t>
            </a:r>
          </a:p>
          <a:p>
            <a:pPr lvl="1">
              <a:buNone/>
            </a:pPr>
            <a:r>
              <a:rPr lang="pt-BR" sz="1200" dirty="0"/>
              <a:t>Lei 11.079, de 30 de dezembro de 2004 (Lei das PPP) </a:t>
            </a:r>
          </a:p>
          <a:p>
            <a:endParaRPr lang="pt-BR" dirty="0"/>
          </a:p>
        </p:txBody>
      </p:sp>
    </p:spTree>
    <p:extLst>
      <p:ext uri="{BB962C8B-B14F-4D97-AF65-F5344CB8AC3E}">
        <p14:creationId xmlns:p14="http://schemas.microsoft.com/office/powerpoint/2010/main" val="222111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6951" y="2545772"/>
            <a:ext cx="3181204" cy="3564083"/>
          </a:xfrm>
        </p:spPr>
        <p:txBody>
          <a:bodyPr>
            <a:normAutofit fontScale="55000" lnSpcReduction="20000"/>
          </a:bodyPr>
          <a:lstStyle/>
          <a:p>
            <a:pPr marL="0" indent="0" algn="just">
              <a:lnSpc>
                <a:spcPct val="170000"/>
              </a:lnSpc>
              <a:spcBef>
                <a:spcPts val="600"/>
              </a:spcBef>
              <a:buNone/>
            </a:pPr>
            <a:r>
              <a:rPr lang="en-US" b="1" i="1" dirty="0">
                <a:solidFill>
                  <a:srgbClr val="0070C0"/>
                </a:solidFill>
              </a:rPr>
              <a:t>The purpose of the Green Book is to ensure that no policy, </a:t>
            </a:r>
            <a:r>
              <a:rPr lang="en-US" b="1" i="1" dirty="0" err="1">
                <a:solidFill>
                  <a:srgbClr val="0070C0"/>
                </a:solidFill>
              </a:rPr>
              <a:t>programme</a:t>
            </a:r>
            <a:r>
              <a:rPr lang="en-US" b="1" i="1" dirty="0">
                <a:solidFill>
                  <a:srgbClr val="0070C0"/>
                </a:solidFill>
              </a:rPr>
              <a:t> or project is </a:t>
            </a:r>
            <a:r>
              <a:rPr lang="en-US" b="1" i="1" dirty="0" smtClean="0">
                <a:solidFill>
                  <a:srgbClr val="0070C0"/>
                </a:solidFill>
              </a:rPr>
              <a:t>adopted without </a:t>
            </a:r>
            <a:r>
              <a:rPr lang="en-US" b="1" i="1" dirty="0">
                <a:solidFill>
                  <a:srgbClr val="0070C0"/>
                </a:solidFill>
              </a:rPr>
              <a:t>first having the answer to these questions:</a:t>
            </a:r>
          </a:p>
          <a:p>
            <a:pPr marL="0" indent="0" algn="just">
              <a:lnSpc>
                <a:spcPct val="170000"/>
              </a:lnSpc>
              <a:spcBef>
                <a:spcPts val="600"/>
              </a:spcBef>
              <a:buNone/>
            </a:pPr>
            <a:r>
              <a:rPr lang="en-US" b="1" i="1" dirty="0">
                <a:solidFill>
                  <a:srgbClr val="0070C0"/>
                </a:solidFill>
              </a:rPr>
              <a:t>❑ Are there better ways to achieve this objective?</a:t>
            </a:r>
          </a:p>
          <a:p>
            <a:pPr marL="0" indent="0" algn="just">
              <a:lnSpc>
                <a:spcPct val="170000"/>
              </a:lnSpc>
              <a:spcBef>
                <a:spcPts val="600"/>
              </a:spcBef>
              <a:buNone/>
            </a:pPr>
            <a:r>
              <a:rPr lang="en-US" b="1" i="1" dirty="0">
                <a:solidFill>
                  <a:srgbClr val="0070C0"/>
                </a:solidFill>
              </a:rPr>
              <a:t>❑ Are there better uses for these resources</a:t>
            </a:r>
            <a:r>
              <a:rPr lang="en-US" b="1" i="1" dirty="0" smtClean="0">
                <a:solidFill>
                  <a:srgbClr val="0070C0"/>
                </a:solidFill>
              </a:rPr>
              <a:t>?</a:t>
            </a:r>
          </a:p>
          <a:p>
            <a:pPr marL="0" indent="0" algn="just">
              <a:lnSpc>
                <a:spcPct val="170000"/>
              </a:lnSpc>
              <a:spcBef>
                <a:spcPts val="600"/>
              </a:spcBef>
              <a:buNone/>
            </a:pPr>
            <a:r>
              <a:rPr lang="en-US" i="1" dirty="0" smtClean="0"/>
              <a:t>1.4 </a:t>
            </a:r>
            <a:r>
              <a:rPr lang="en-US" i="1" dirty="0"/>
              <a:t>The Green </a:t>
            </a:r>
            <a:r>
              <a:rPr lang="en-US" i="1" dirty="0">
                <a:solidFill>
                  <a:schemeClr val="tx1"/>
                </a:solidFill>
              </a:rPr>
              <a:t>Book is a best practice guide for all central departments and executive agencies, and </a:t>
            </a:r>
            <a:r>
              <a:rPr lang="en-US" i="1" dirty="0" smtClean="0">
                <a:solidFill>
                  <a:schemeClr val="tx1"/>
                </a:solidFill>
              </a:rPr>
              <a:t>covers </a:t>
            </a:r>
            <a:r>
              <a:rPr lang="en-US" i="1" dirty="0" smtClean="0"/>
              <a:t>projects </a:t>
            </a:r>
            <a:r>
              <a:rPr lang="en-US" i="1" dirty="0"/>
              <a:t>of all types and size. It aims to make the appraisal process throughout government more consistent </a:t>
            </a:r>
            <a:r>
              <a:rPr lang="en-US" i="1" dirty="0" smtClean="0"/>
              <a:t>and </a:t>
            </a:r>
            <a:r>
              <a:rPr lang="pt-BR" i="1" dirty="0" err="1" smtClean="0"/>
              <a:t>transparent</a:t>
            </a:r>
            <a:r>
              <a:rPr lang="pt-BR" i="1" dirty="0" smtClean="0"/>
              <a:t>.</a:t>
            </a:r>
          </a:p>
        </p:txBody>
      </p:sp>
      <p:sp>
        <p:nvSpPr>
          <p:cNvPr id="4" name="CaixaDeTexto 3"/>
          <p:cNvSpPr txBox="1"/>
          <p:nvPr/>
        </p:nvSpPr>
        <p:spPr>
          <a:xfrm>
            <a:off x="4052455" y="2545772"/>
            <a:ext cx="7595755" cy="3647152"/>
          </a:xfrm>
          <a:prstGeom prst="rect">
            <a:avLst/>
          </a:prstGeom>
          <a:noFill/>
        </p:spPr>
        <p:txBody>
          <a:bodyPr wrap="square" rtlCol="0">
            <a:spAutoFit/>
          </a:bodyPr>
          <a:lstStyle/>
          <a:p>
            <a:pPr algn="just">
              <a:lnSpc>
                <a:spcPct val="150000"/>
              </a:lnSpc>
              <a:spcBef>
                <a:spcPts val="600"/>
              </a:spcBef>
            </a:pPr>
            <a:r>
              <a:rPr lang="pt-BR" sz="1600" b="1" dirty="0" smtClean="0">
                <a:solidFill>
                  <a:srgbClr val="0070C0"/>
                </a:solidFill>
              </a:rPr>
              <a:t>O objetivo do </a:t>
            </a:r>
            <a:r>
              <a:rPr lang="pt-BR" sz="1600" b="1" i="1" dirty="0" smtClean="0">
                <a:solidFill>
                  <a:srgbClr val="0070C0"/>
                </a:solidFill>
              </a:rPr>
              <a:t>Green Book</a:t>
            </a:r>
            <a:r>
              <a:rPr lang="pt-BR" sz="1600" b="1" dirty="0" smtClean="0">
                <a:solidFill>
                  <a:srgbClr val="0070C0"/>
                </a:solidFill>
              </a:rPr>
              <a:t> é garantir que nenhuma política, programa ou projeto seja adotado sem que primeiro seja dada a resposta para estas perguntas:</a:t>
            </a:r>
          </a:p>
          <a:p>
            <a:pPr algn="just">
              <a:lnSpc>
                <a:spcPct val="150000"/>
              </a:lnSpc>
              <a:spcBef>
                <a:spcPts val="600"/>
              </a:spcBef>
            </a:pPr>
            <a:r>
              <a:rPr lang="pt-BR" sz="1600" b="1" dirty="0" smtClean="0">
                <a:solidFill>
                  <a:srgbClr val="0070C0"/>
                </a:solidFill>
              </a:rPr>
              <a:t>❑ Existem melhores formas de alcançar este objetivo?</a:t>
            </a:r>
          </a:p>
          <a:p>
            <a:pPr algn="just">
              <a:lnSpc>
                <a:spcPct val="150000"/>
              </a:lnSpc>
              <a:spcBef>
                <a:spcPts val="600"/>
              </a:spcBef>
            </a:pPr>
            <a:r>
              <a:rPr lang="pt-BR" sz="1600" b="1" dirty="0" smtClean="0">
                <a:solidFill>
                  <a:srgbClr val="0070C0"/>
                </a:solidFill>
              </a:rPr>
              <a:t>❑ Existem melhores usos para estes recursos?</a:t>
            </a:r>
          </a:p>
          <a:p>
            <a:pPr algn="just">
              <a:lnSpc>
                <a:spcPct val="150000"/>
              </a:lnSpc>
              <a:spcBef>
                <a:spcPts val="600"/>
              </a:spcBef>
            </a:pPr>
            <a:r>
              <a:rPr lang="pt-BR" sz="1600" dirty="0" smtClean="0"/>
              <a:t>1.4 O </a:t>
            </a:r>
            <a:r>
              <a:rPr lang="pt-BR" sz="1600" i="1" dirty="0" smtClean="0"/>
              <a:t>Green Book</a:t>
            </a:r>
            <a:r>
              <a:rPr lang="pt-BR" sz="1600" dirty="0" smtClean="0"/>
              <a:t> é um </a:t>
            </a:r>
            <a:r>
              <a:rPr lang="pt-BR" sz="1600" b="1" dirty="0" smtClean="0">
                <a:solidFill>
                  <a:srgbClr val="0070C0"/>
                </a:solidFill>
              </a:rPr>
              <a:t>guia de boas práticas </a:t>
            </a:r>
            <a:r>
              <a:rPr lang="pt-BR" sz="1600" dirty="0" smtClean="0"/>
              <a:t>para todos os departamentos centrais e agências executivas, e abrange projetos de todos os tipos e tamanhos. Destina-se a fazer os estudos de viabilidade em todo o governo mais consistente e transparente</a:t>
            </a:r>
            <a:r>
              <a:rPr lang="pt-BR" sz="1400" dirty="0" smtClean="0"/>
              <a:t>.</a:t>
            </a:r>
          </a:p>
        </p:txBody>
      </p:sp>
      <p:sp>
        <p:nvSpPr>
          <p:cNvPr id="5" name="Título 1"/>
          <p:cNvSpPr>
            <a:spLocks noGrp="1"/>
          </p:cNvSpPr>
          <p:nvPr>
            <p:ph type="title"/>
          </p:nvPr>
        </p:nvSpPr>
        <p:spPr>
          <a:xfrm>
            <a:off x="677334" y="609600"/>
            <a:ext cx="9370675" cy="1320800"/>
          </a:xfrm>
        </p:spPr>
        <p:txBody>
          <a:bodyPr>
            <a:normAutofit fontScale="90000"/>
          </a:bodyPr>
          <a:lstStyle/>
          <a:p>
            <a:r>
              <a:rPr lang="pt-BR" sz="2200" i="1" dirty="0"/>
              <a:t>The Green </a:t>
            </a:r>
            <a:r>
              <a:rPr lang="pt-BR" sz="2200" i="1" dirty="0" smtClean="0"/>
              <a:t>Book. </a:t>
            </a:r>
            <a:r>
              <a:rPr lang="pt-BR" b="1" i="1" dirty="0" smtClean="0"/>
              <a:t/>
            </a:r>
            <a:br>
              <a:rPr lang="pt-BR" b="1" i="1" dirty="0" smtClean="0"/>
            </a:br>
            <a:r>
              <a:rPr lang="pt-BR" b="1" dirty="0" smtClean="0"/>
              <a:t>Estudos </a:t>
            </a:r>
            <a:r>
              <a:rPr lang="pt-BR" b="1" dirty="0"/>
              <a:t>de viabilidade e avaliação de políticas públicas</a:t>
            </a:r>
            <a:r>
              <a:rPr lang="pt-BR" dirty="0"/>
              <a:t> </a:t>
            </a:r>
            <a:r>
              <a:rPr lang="en-US" b="1" i="1" dirty="0" smtClean="0"/>
              <a:t/>
            </a:r>
            <a:br>
              <a:rPr lang="en-US" b="1" i="1" dirty="0" smtClean="0"/>
            </a:br>
            <a:r>
              <a:rPr lang="en-US" sz="1600" i="1" dirty="0" smtClean="0"/>
              <a:t>Appraisal </a:t>
            </a:r>
            <a:r>
              <a:rPr lang="en-US" sz="1600" i="1" dirty="0"/>
              <a:t>and Evaluation in Central Government</a:t>
            </a:r>
            <a:endParaRPr lang="pt-BR" sz="1800" i="1" dirty="0"/>
          </a:p>
        </p:txBody>
      </p:sp>
    </p:spTree>
    <p:extLst>
      <p:ext uri="{BB962C8B-B14F-4D97-AF65-F5344CB8AC3E}">
        <p14:creationId xmlns:p14="http://schemas.microsoft.com/office/powerpoint/2010/main" val="3448842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97083"/>
          </a:xfrm>
        </p:spPr>
        <p:txBody>
          <a:bodyPr>
            <a:normAutofit fontScale="90000"/>
          </a:bodyPr>
          <a:lstStyle/>
          <a:p>
            <a:r>
              <a:rPr lang="pt-BR" sz="2200" i="1" dirty="0"/>
              <a:t>The Green Book </a:t>
            </a:r>
            <a:r>
              <a:rPr lang="pt-BR" i="1" dirty="0" smtClean="0"/>
              <a:t/>
            </a:r>
            <a:br>
              <a:rPr lang="pt-BR" i="1" dirty="0" smtClean="0"/>
            </a:br>
            <a:r>
              <a:rPr lang="pt-BR" b="1" dirty="0" smtClean="0"/>
              <a:t>O papel dos estudos de viabilidade</a:t>
            </a:r>
            <a:br>
              <a:rPr lang="pt-BR" b="1" dirty="0" smtClean="0"/>
            </a:br>
            <a:r>
              <a:rPr lang="pt-BR" sz="1600" b="1" i="1" dirty="0" smtClean="0"/>
              <a:t>THE </a:t>
            </a:r>
            <a:r>
              <a:rPr lang="pt-BR" sz="1600" b="1" i="1" dirty="0"/>
              <a:t>ROLE OF APPRAISAL</a:t>
            </a:r>
            <a:endParaRPr lang="pt-BR" sz="1600" i="1" dirty="0"/>
          </a:p>
        </p:txBody>
      </p:sp>
      <p:sp>
        <p:nvSpPr>
          <p:cNvPr id="3" name="Espaço Reservado para Conteúdo 2"/>
          <p:cNvSpPr>
            <a:spLocks noGrp="1"/>
          </p:cNvSpPr>
          <p:nvPr>
            <p:ph idx="1"/>
          </p:nvPr>
        </p:nvSpPr>
        <p:spPr>
          <a:xfrm>
            <a:off x="677334" y="1963883"/>
            <a:ext cx="3489420" cy="4534680"/>
          </a:xfrm>
        </p:spPr>
        <p:txBody>
          <a:bodyPr>
            <a:normAutofit fontScale="55000" lnSpcReduction="20000"/>
          </a:bodyPr>
          <a:lstStyle/>
          <a:p>
            <a:pPr marL="0" indent="0" algn="just">
              <a:lnSpc>
                <a:spcPct val="160000"/>
              </a:lnSpc>
              <a:spcBef>
                <a:spcPts val="600"/>
              </a:spcBef>
              <a:buNone/>
            </a:pPr>
            <a:r>
              <a:rPr lang="en-US" i="1" dirty="0">
                <a:solidFill>
                  <a:schemeClr val="tx1">
                    <a:lumMod val="95000"/>
                    <a:lumOff val="5000"/>
                  </a:schemeClr>
                </a:solidFill>
              </a:rPr>
              <a:t>2.3 Appraisals should provide an assessment of whether a proposal is worthwhile, and clearly </a:t>
            </a:r>
            <a:r>
              <a:rPr lang="en-US" i="1" dirty="0" smtClean="0">
                <a:solidFill>
                  <a:schemeClr val="tx1">
                    <a:lumMod val="95000"/>
                    <a:lumOff val="5000"/>
                  </a:schemeClr>
                </a:solidFill>
              </a:rPr>
              <a:t>communicate conclusions </a:t>
            </a:r>
            <a:r>
              <a:rPr lang="en-US" i="1" dirty="0">
                <a:solidFill>
                  <a:schemeClr val="tx1">
                    <a:lumMod val="95000"/>
                    <a:lumOff val="5000"/>
                  </a:schemeClr>
                </a:solidFill>
              </a:rPr>
              <a:t>and recommendations. The essential technique is option appraisal, whereby government intervention </a:t>
            </a:r>
            <a:r>
              <a:rPr lang="en-US" i="1" dirty="0" smtClean="0">
                <a:solidFill>
                  <a:schemeClr val="tx1">
                    <a:lumMod val="95000"/>
                    <a:lumOff val="5000"/>
                  </a:schemeClr>
                </a:solidFill>
              </a:rPr>
              <a:t>is validated</a:t>
            </a:r>
            <a:r>
              <a:rPr lang="en-US" i="1" dirty="0">
                <a:solidFill>
                  <a:schemeClr val="tx1">
                    <a:lumMod val="95000"/>
                    <a:lumOff val="5000"/>
                  </a:schemeClr>
                </a:solidFill>
              </a:rPr>
              <a:t>, objectives are set, and options are created and reviewed, by </a:t>
            </a:r>
            <a:r>
              <a:rPr lang="en-US" i="1" dirty="0" err="1">
                <a:solidFill>
                  <a:schemeClr val="tx1">
                    <a:lumMod val="95000"/>
                    <a:lumOff val="5000"/>
                  </a:schemeClr>
                </a:solidFill>
              </a:rPr>
              <a:t>analysing</a:t>
            </a:r>
            <a:r>
              <a:rPr lang="en-US" i="1" dirty="0">
                <a:solidFill>
                  <a:schemeClr val="tx1">
                    <a:lumMod val="95000"/>
                    <a:lumOff val="5000"/>
                  </a:schemeClr>
                </a:solidFill>
              </a:rPr>
              <a:t> their costs and benefits. Within </a:t>
            </a:r>
            <a:r>
              <a:rPr lang="en-US" i="1" dirty="0" smtClean="0">
                <a:solidFill>
                  <a:schemeClr val="tx1">
                    <a:lumMod val="95000"/>
                    <a:lumOff val="5000"/>
                  </a:schemeClr>
                </a:solidFill>
              </a:rPr>
              <a:t>this framework</a:t>
            </a:r>
            <a:r>
              <a:rPr lang="en-US" i="1" dirty="0">
                <a:solidFill>
                  <a:schemeClr val="tx1">
                    <a:lumMod val="95000"/>
                    <a:lumOff val="5000"/>
                  </a:schemeClr>
                </a:solidFill>
              </a:rPr>
              <a:t>, cost-benefit analysis is recommended, as contrasted with cost-effectiveness analysis below, </a:t>
            </a:r>
            <a:r>
              <a:rPr lang="en-US" i="1" dirty="0" smtClean="0">
                <a:solidFill>
                  <a:schemeClr val="tx1">
                    <a:lumMod val="95000"/>
                    <a:lumOff val="5000"/>
                  </a:schemeClr>
                </a:solidFill>
              </a:rPr>
              <a:t>with supplementary </a:t>
            </a:r>
            <a:r>
              <a:rPr lang="en-US" i="1" dirty="0">
                <a:solidFill>
                  <a:schemeClr val="tx1">
                    <a:lumMod val="95000"/>
                    <a:lumOff val="5000"/>
                  </a:schemeClr>
                </a:solidFill>
              </a:rPr>
              <a:t>techniques to be used for weighing up those costs and benefits that remain unvalued</a:t>
            </a:r>
            <a:r>
              <a:rPr lang="en-US" i="1" dirty="0" smtClean="0">
                <a:solidFill>
                  <a:schemeClr val="tx1">
                    <a:lumMod val="95000"/>
                    <a:lumOff val="5000"/>
                  </a:schemeClr>
                </a:solidFill>
              </a:rPr>
              <a:t>.</a:t>
            </a:r>
          </a:p>
          <a:p>
            <a:pPr marL="0" indent="0" algn="just">
              <a:lnSpc>
                <a:spcPct val="160000"/>
              </a:lnSpc>
              <a:spcBef>
                <a:spcPts val="600"/>
              </a:spcBef>
              <a:buNone/>
            </a:pPr>
            <a:r>
              <a:rPr lang="pt-BR" i="1" dirty="0" smtClean="0">
                <a:solidFill>
                  <a:schemeClr val="accent4">
                    <a:lumMod val="50000"/>
                  </a:schemeClr>
                </a:solidFill>
              </a:rPr>
              <a:t>COST-BENEFIT ANALYSIS</a:t>
            </a:r>
          </a:p>
          <a:p>
            <a:pPr marL="0" indent="0" algn="just">
              <a:lnSpc>
                <a:spcPct val="160000"/>
              </a:lnSpc>
              <a:spcBef>
                <a:spcPts val="600"/>
              </a:spcBef>
              <a:buNone/>
            </a:pPr>
            <a:r>
              <a:rPr lang="en-US" i="1" dirty="0" smtClean="0">
                <a:solidFill>
                  <a:schemeClr val="accent4">
                    <a:lumMod val="50000"/>
                  </a:schemeClr>
                </a:solidFill>
              </a:rPr>
              <a:t>Analysis which quantifies in monetary terms as many of the costs and benefits of a proposal as feasible, including items for which the market does not provide a satisfactory measure of </a:t>
            </a:r>
            <a:r>
              <a:rPr lang="pt-BR" i="1" dirty="0" err="1" smtClean="0">
                <a:solidFill>
                  <a:schemeClr val="accent4">
                    <a:lumMod val="50000"/>
                  </a:schemeClr>
                </a:solidFill>
              </a:rPr>
              <a:t>economic</a:t>
            </a:r>
            <a:r>
              <a:rPr lang="pt-BR" i="1" dirty="0" smtClean="0">
                <a:solidFill>
                  <a:schemeClr val="accent4">
                    <a:lumMod val="50000"/>
                  </a:schemeClr>
                </a:solidFill>
              </a:rPr>
              <a:t> </a:t>
            </a:r>
            <a:r>
              <a:rPr lang="pt-BR" i="1" dirty="0" err="1" smtClean="0">
                <a:solidFill>
                  <a:schemeClr val="accent4">
                    <a:lumMod val="50000"/>
                  </a:schemeClr>
                </a:solidFill>
              </a:rPr>
              <a:t>value</a:t>
            </a:r>
            <a:r>
              <a:rPr lang="pt-BR" i="1" dirty="0" smtClean="0">
                <a:solidFill>
                  <a:schemeClr val="accent4">
                    <a:lumMod val="50000"/>
                  </a:schemeClr>
                </a:solidFill>
              </a:rPr>
              <a:t>.</a:t>
            </a:r>
          </a:p>
          <a:p>
            <a:pPr marL="0" indent="0" algn="just">
              <a:lnSpc>
                <a:spcPct val="160000"/>
              </a:lnSpc>
              <a:spcBef>
                <a:spcPts val="600"/>
              </a:spcBef>
              <a:buNone/>
            </a:pPr>
            <a:r>
              <a:rPr lang="pt-BR" i="1" dirty="0" smtClean="0">
                <a:solidFill>
                  <a:schemeClr val="accent4">
                    <a:lumMod val="50000"/>
                  </a:schemeClr>
                </a:solidFill>
              </a:rPr>
              <a:t>COST-EFFECTIVENESS ANALYSIS</a:t>
            </a:r>
          </a:p>
          <a:p>
            <a:pPr marL="0" indent="0" algn="just">
              <a:lnSpc>
                <a:spcPct val="160000"/>
              </a:lnSpc>
              <a:spcBef>
                <a:spcPts val="600"/>
              </a:spcBef>
              <a:buNone/>
            </a:pPr>
            <a:r>
              <a:rPr lang="en-US" i="1" dirty="0" smtClean="0">
                <a:solidFill>
                  <a:schemeClr val="accent4">
                    <a:lumMod val="50000"/>
                  </a:schemeClr>
                </a:solidFill>
              </a:rPr>
              <a:t>Analysis that compares the costs of alternative ways of producing the same or similar outputs.</a:t>
            </a:r>
            <a:endParaRPr lang="pt-BR" i="1" dirty="0">
              <a:solidFill>
                <a:schemeClr val="accent4">
                  <a:lumMod val="50000"/>
                </a:schemeClr>
              </a:solidFill>
            </a:endParaRPr>
          </a:p>
        </p:txBody>
      </p:sp>
      <p:sp>
        <p:nvSpPr>
          <p:cNvPr id="4" name="CaixaDeTexto 3"/>
          <p:cNvSpPr txBox="1"/>
          <p:nvPr/>
        </p:nvSpPr>
        <p:spPr>
          <a:xfrm>
            <a:off x="4374573" y="1963883"/>
            <a:ext cx="7387936" cy="4564519"/>
          </a:xfrm>
          <a:prstGeom prst="rect">
            <a:avLst/>
          </a:prstGeom>
          <a:noFill/>
        </p:spPr>
        <p:txBody>
          <a:bodyPr wrap="square" rtlCol="0">
            <a:spAutoFit/>
          </a:bodyPr>
          <a:lstStyle/>
          <a:p>
            <a:pPr algn="just">
              <a:lnSpc>
                <a:spcPct val="150000"/>
              </a:lnSpc>
              <a:spcBef>
                <a:spcPts val="600"/>
              </a:spcBef>
            </a:pPr>
            <a:r>
              <a:rPr lang="pt-BR" sz="1300" dirty="0" smtClean="0"/>
              <a:t>2.3 Estudos de viabilidade devem fornecer uma opinião se uma proposta vale a pena, e comunicar claramente conclusões e recomendações. </a:t>
            </a:r>
            <a:r>
              <a:rPr lang="pt-BR" sz="1300" b="1" dirty="0" smtClean="0">
                <a:solidFill>
                  <a:srgbClr val="0070C0"/>
                </a:solidFill>
              </a:rPr>
              <a:t>A técnica essencial é a análise de alternativas, em que a intervenção do governo é validada, os objetivos são definidos, e as alternativas são criadas e revisadas, através da análise de seus custos e benefícios</a:t>
            </a:r>
            <a:r>
              <a:rPr lang="pt-BR" sz="1300" dirty="0" smtClean="0"/>
              <a:t>. Dentro deste quadro, a análise custo-benefício é recomendada, em contraste com a análise de custo-efetividade, com técnicas complementares a serem utilizados para a pesagem dos custos e benefícios que permanecerem não valorados.</a:t>
            </a:r>
          </a:p>
          <a:p>
            <a:pPr algn="just">
              <a:lnSpc>
                <a:spcPct val="150000"/>
              </a:lnSpc>
              <a:spcBef>
                <a:spcPts val="600"/>
              </a:spcBef>
            </a:pPr>
            <a:r>
              <a:rPr lang="pt-BR" sz="1300" b="1" dirty="0" smtClean="0">
                <a:solidFill>
                  <a:schemeClr val="accent4">
                    <a:lumMod val="50000"/>
                  </a:schemeClr>
                </a:solidFill>
              </a:rPr>
              <a:t>ANÁLISE CUSTO-BENEFÍCIO</a:t>
            </a:r>
          </a:p>
          <a:p>
            <a:pPr algn="just">
              <a:lnSpc>
                <a:spcPct val="150000"/>
              </a:lnSpc>
              <a:spcBef>
                <a:spcPts val="600"/>
              </a:spcBef>
            </a:pPr>
            <a:r>
              <a:rPr lang="pt-BR" sz="1300" b="1" dirty="0" smtClean="0">
                <a:solidFill>
                  <a:schemeClr val="accent4">
                    <a:lumMod val="50000"/>
                  </a:schemeClr>
                </a:solidFill>
              </a:rPr>
              <a:t>Análise que quantifica em termos monetários os custos e benefícios possíveis de uma proposta, incluindo itens para os quais o mercado não fornece uma medida satisfatória de valor econômico.</a:t>
            </a:r>
          </a:p>
          <a:p>
            <a:pPr algn="just">
              <a:lnSpc>
                <a:spcPct val="150000"/>
              </a:lnSpc>
              <a:spcBef>
                <a:spcPts val="600"/>
              </a:spcBef>
            </a:pPr>
            <a:r>
              <a:rPr lang="pt-BR" sz="1300" b="1" dirty="0" smtClean="0">
                <a:solidFill>
                  <a:schemeClr val="accent4">
                    <a:lumMod val="50000"/>
                  </a:schemeClr>
                </a:solidFill>
              </a:rPr>
              <a:t>ANÁLISE CUSTO-EFETIVIDADE</a:t>
            </a:r>
          </a:p>
          <a:p>
            <a:pPr algn="just">
              <a:lnSpc>
                <a:spcPct val="150000"/>
              </a:lnSpc>
              <a:spcBef>
                <a:spcPts val="600"/>
              </a:spcBef>
            </a:pPr>
            <a:r>
              <a:rPr lang="pt-BR" sz="1300" b="1" dirty="0" smtClean="0">
                <a:solidFill>
                  <a:schemeClr val="accent4">
                    <a:lumMod val="50000"/>
                  </a:schemeClr>
                </a:solidFill>
              </a:rPr>
              <a:t>Análise que compara os custos de formas alternativas de produzir os mesmos resultados ou resultados semelhantes.</a:t>
            </a:r>
            <a:endParaRPr lang="pt-BR" sz="1300" b="1" dirty="0">
              <a:solidFill>
                <a:schemeClr val="accent4">
                  <a:lumMod val="50000"/>
                </a:schemeClr>
              </a:solidFill>
            </a:endParaRPr>
          </a:p>
        </p:txBody>
      </p:sp>
    </p:spTree>
    <p:extLst>
      <p:ext uri="{BB962C8B-B14F-4D97-AF65-F5344CB8AC3E}">
        <p14:creationId xmlns:p14="http://schemas.microsoft.com/office/powerpoint/2010/main" val="838989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200" i="1" dirty="0"/>
              <a:t>The Green Book</a:t>
            </a:r>
            <a:r>
              <a:rPr lang="pt-BR" sz="4000" b="1" dirty="0" smtClean="0"/>
              <a:t/>
            </a:r>
            <a:br>
              <a:rPr lang="pt-BR" sz="4000" b="1" dirty="0" smtClean="0"/>
            </a:br>
            <a:r>
              <a:rPr lang="pt-BR" b="1" dirty="0" smtClean="0"/>
              <a:t>Avaliação das </a:t>
            </a:r>
            <a:r>
              <a:rPr lang="pt-BR" b="1" dirty="0"/>
              <a:t>alternativas</a:t>
            </a:r>
            <a:br>
              <a:rPr lang="pt-BR" b="1" dirty="0"/>
            </a:br>
            <a:r>
              <a:rPr lang="pt-BR" sz="1600" b="1" i="1" dirty="0" err="1" smtClean="0"/>
              <a:t>Option</a:t>
            </a:r>
            <a:r>
              <a:rPr lang="pt-BR" sz="1600" b="1" i="1" dirty="0" smtClean="0"/>
              <a:t> </a:t>
            </a:r>
            <a:r>
              <a:rPr lang="pt-BR" sz="1600" b="1" i="1" dirty="0" err="1"/>
              <a:t>Appraisal</a:t>
            </a:r>
            <a:r>
              <a:rPr lang="pt-BR" sz="1200" b="1" dirty="0"/>
              <a:t/>
            </a:r>
            <a:br>
              <a:rPr lang="pt-BR" sz="1200" b="1" dirty="0"/>
            </a:br>
            <a:endParaRPr lang="pt-BR" dirty="0"/>
          </a:p>
        </p:txBody>
      </p:sp>
      <p:sp>
        <p:nvSpPr>
          <p:cNvPr id="3" name="Espaço Reservado para Conteúdo 2"/>
          <p:cNvSpPr>
            <a:spLocks noGrp="1"/>
          </p:cNvSpPr>
          <p:nvPr>
            <p:ph idx="1"/>
          </p:nvPr>
        </p:nvSpPr>
        <p:spPr>
          <a:xfrm>
            <a:off x="677334" y="1797627"/>
            <a:ext cx="3333557" cy="4759036"/>
          </a:xfrm>
        </p:spPr>
        <p:txBody>
          <a:bodyPr>
            <a:noAutofit/>
          </a:bodyPr>
          <a:lstStyle/>
          <a:p>
            <a:pPr marL="0" indent="0" algn="just">
              <a:lnSpc>
                <a:spcPct val="170000"/>
              </a:lnSpc>
              <a:spcBef>
                <a:spcPts val="600"/>
              </a:spcBef>
              <a:buNone/>
            </a:pPr>
            <a:r>
              <a:rPr lang="en-US" sz="800" dirty="0" smtClean="0"/>
              <a:t>2.9 </a:t>
            </a:r>
            <a:r>
              <a:rPr lang="en-US" sz="800" dirty="0"/>
              <a:t>Each option is then appraised by establishing a Base </a:t>
            </a:r>
            <a:r>
              <a:rPr lang="en-US" sz="800" dirty="0" err="1" smtClean="0"/>
              <a:t>Case.This</a:t>
            </a:r>
            <a:r>
              <a:rPr lang="en-US" sz="800" dirty="0" smtClean="0"/>
              <a:t> </a:t>
            </a:r>
            <a:r>
              <a:rPr lang="en-US" sz="800" dirty="0"/>
              <a:t>is the best estimate of its costs and benefits. These estimates can then be adjusted by considering different scenarios, or the option’s sensitivity to changes can be modelled by changing key variables. More fully, the appraisal may develop as follows:</a:t>
            </a:r>
          </a:p>
          <a:p>
            <a:pPr marL="0" indent="0" algn="just">
              <a:lnSpc>
                <a:spcPct val="170000"/>
              </a:lnSpc>
              <a:spcBef>
                <a:spcPts val="600"/>
              </a:spcBef>
              <a:buNone/>
            </a:pPr>
            <a:r>
              <a:rPr lang="en-US" sz="800" dirty="0"/>
              <a:t>❑ Identify and value the costs of each option.</a:t>
            </a:r>
          </a:p>
          <a:p>
            <a:pPr marL="0" indent="0" algn="just">
              <a:lnSpc>
                <a:spcPct val="170000"/>
              </a:lnSpc>
              <a:spcBef>
                <a:spcPts val="600"/>
              </a:spcBef>
              <a:buNone/>
            </a:pPr>
            <a:r>
              <a:rPr lang="en-US" sz="800" dirty="0"/>
              <a:t>❑ Identify and value the benefits of each option.</a:t>
            </a:r>
          </a:p>
          <a:p>
            <a:pPr marL="0" indent="0" algn="just">
              <a:lnSpc>
                <a:spcPct val="170000"/>
              </a:lnSpc>
              <a:spcBef>
                <a:spcPts val="600"/>
              </a:spcBef>
              <a:buNone/>
            </a:pPr>
            <a:r>
              <a:rPr lang="en-US" sz="800" dirty="0"/>
              <a:t>❑ If required, adjust the valued costs and benefits for:</a:t>
            </a:r>
          </a:p>
          <a:p>
            <a:pPr marL="400050" lvl="1" indent="0" algn="just">
              <a:lnSpc>
                <a:spcPct val="170000"/>
              </a:lnSpc>
              <a:spcBef>
                <a:spcPts val="600"/>
              </a:spcBef>
              <a:buNone/>
            </a:pPr>
            <a:r>
              <a:rPr lang="en-US" sz="600" dirty="0"/>
              <a:t>❑ Distributional impacts (the effects of proposals on different sections of society);</a:t>
            </a:r>
          </a:p>
          <a:p>
            <a:pPr marL="400050" lvl="1" indent="0" algn="just">
              <a:lnSpc>
                <a:spcPct val="170000"/>
              </a:lnSpc>
              <a:spcBef>
                <a:spcPts val="600"/>
              </a:spcBef>
              <a:buNone/>
            </a:pPr>
            <a:r>
              <a:rPr lang="pt-BR" sz="600" dirty="0"/>
              <a:t>❑ </a:t>
            </a:r>
            <a:r>
              <a:rPr lang="pt-BR" sz="600" dirty="0" err="1"/>
              <a:t>Relative</a:t>
            </a:r>
            <a:r>
              <a:rPr lang="pt-BR" sz="600" dirty="0"/>
              <a:t> </a:t>
            </a:r>
            <a:r>
              <a:rPr lang="pt-BR" sz="600" dirty="0" err="1"/>
              <a:t>price</a:t>
            </a:r>
            <a:r>
              <a:rPr lang="pt-BR" sz="600" dirty="0"/>
              <a:t> </a:t>
            </a:r>
            <a:r>
              <a:rPr lang="pt-BR" sz="600" dirty="0" err="1"/>
              <a:t>movements</a:t>
            </a:r>
            <a:r>
              <a:rPr lang="pt-BR" sz="600" dirty="0"/>
              <a:t>.</a:t>
            </a:r>
          </a:p>
          <a:p>
            <a:pPr marL="0" indent="0" algn="just">
              <a:lnSpc>
                <a:spcPct val="170000"/>
              </a:lnSpc>
              <a:spcBef>
                <a:spcPts val="600"/>
              </a:spcBef>
              <a:buNone/>
            </a:pPr>
            <a:r>
              <a:rPr lang="en-US" sz="800" dirty="0"/>
              <a:t>❑ Adjust for the timing of the incidence of costs and benefits by discounting them, to obtain their present </a:t>
            </a:r>
            <a:r>
              <a:rPr lang="pt-BR" sz="800" dirty="0" err="1"/>
              <a:t>values</a:t>
            </a:r>
            <a:r>
              <a:rPr lang="pt-BR" sz="800" dirty="0"/>
              <a:t>.</a:t>
            </a:r>
          </a:p>
          <a:p>
            <a:pPr marL="0" indent="0" algn="just">
              <a:lnSpc>
                <a:spcPct val="170000"/>
              </a:lnSpc>
              <a:spcBef>
                <a:spcPts val="600"/>
              </a:spcBef>
              <a:buNone/>
            </a:pPr>
            <a:r>
              <a:rPr lang="en-US" sz="800" dirty="0"/>
              <a:t>❑ If necessary, adjust for material differences in tax between options.</a:t>
            </a:r>
          </a:p>
          <a:p>
            <a:pPr marL="0" indent="0" algn="just">
              <a:lnSpc>
                <a:spcPct val="170000"/>
              </a:lnSpc>
              <a:spcBef>
                <a:spcPts val="600"/>
              </a:spcBef>
              <a:buNone/>
            </a:pPr>
            <a:r>
              <a:rPr lang="en-US" sz="800" dirty="0"/>
              <a:t>❑ Adjust for risk and optimism to provide the Base Case, and consider the impacts of changes in </a:t>
            </a:r>
            <a:r>
              <a:rPr lang="en-US" sz="800" dirty="0" smtClean="0"/>
              <a:t>key variables </a:t>
            </a:r>
            <a:r>
              <a:rPr lang="en-US" sz="800" dirty="0"/>
              <a:t>and of different future scenarios on the Base Case.</a:t>
            </a:r>
          </a:p>
          <a:p>
            <a:pPr marL="0" indent="0" algn="just">
              <a:lnSpc>
                <a:spcPct val="170000"/>
              </a:lnSpc>
              <a:spcBef>
                <a:spcPts val="600"/>
              </a:spcBef>
              <a:buNone/>
            </a:pPr>
            <a:r>
              <a:rPr lang="en-US" sz="800" dirty="0"/>
              <a:t>❑ Consider unvalued impacts (both costs and benefits), using weighting and scoring techniques if </a:t>
            </a:r>
            <a:r>
              <a:rPr lang="pt-BR" sz="800" dirty="0" err="1"/>
              <a:t>appropriate</a:t>
            </a:r>
            <a:r>
              <a:rPr lang="pt-BR" sz="800" dirty="0" smtClean="0"/>
              <a:t>.</a:t>
            </a:r>
            <a:endParaRPr lang="pt-BR" sz="800" dirty="0"/>
          </a:p>
        </p:txBody>
      </p:sp>
      <p:sp>
        <p:nvSpPr>
          <p:cNvPr id="5" name="CaixaDeTexto 4"/>
          <p:cNvSpPr txBox="1"/>
          <p:nvPr/>
        </p:nvSpPr>
        <p:spPr>
          <a:xfrm>
            <a:off x="4237066" y="1465118"/>
            <a:ext cx="7668491" cy="5182894"/>
          </a:xfrm>
          <a:prstGeom prst="rect">
            <a:avLst/>
          </a:prstGeom>
          <a:noFill/>
        </p:spPr>
        <p:txBody>
          <a:bodyPr wrap="square" rtlCol="0">
            <a:spAutoFit/>
          </a:bodyPr>
          <a:lstStyle/>
          <a:p>
            <a:pPr algn="just">
              <a:lnSpc>
                <a:spcPct val="150000"/>
              </a:lnSpc>
              <a:spcBef>
                <a:spcPts val="600"/>
              </a:spcBef>
            </a:pPr>
            <a:r>
              <a:rPr lang="pt-BR" sz="1200" dirty="0" smtClean="0"/>
              <a:t>2.9 </a:t>
            </a:r>
            <a:r>
              <a:rPr lang="pt-BR" sz="1200" dirty="0"/>
              <a:t>Cada </a:t>
            </a:r>
            <a:r>
              <a:rPr lang="pt-BR" sz="1200" dirty="0" smtClean="0"/>
              <a:t>alternativa é </a:t>
            </a:r>
            <a:r>
              <a:rPr lang="pt-BR" sz="1200" dirty="0"/>
              <a:t>então </a:t>
            </a:r>
            <a:r>
              <a:rPr lang="pt-BR" sz="1200" dirty="0" smtClean="0"/>
              <a:t>avaliada através </a:t>
            </a:r>
            <a:r>
              <a:rPr lang="pt-BR" sz="1200" dirty="0"/>
              <a:t>do estabelecimento </a:t>
            </a:r>
            <a:r>
              <a:rPr lang="pt-BR" sz="1200" dirty="0" smtClean="0"/>
              <a:t>do Melhor Caso. Esta é </a:t>
            </a:r>
            <a:r>
              <a:rPr lang="pt-BR" sz="1200" dirty="0"/>
              <a:t>a melhor estimativa do seus custos e benefícios. Essas estimativas podem então ser </a:t>
            </a:r>
            <a:r>
              <a:rPr lang="pt-BR" sz="1200" dirty="0" smtClean="0"/>
              <a:t>ajustadas, </a:t>
            </a:r>
            <a:r>
              <a:rPr lang="pt-BR" sz="1200" dirty="0"/>
              <a:t>considerando diferentes cenários, ou a sensibilidade </a:t>
            </a:r>
            <a:r>
              <a:rPr lang="pt-BR" sz="1200" dirty="0" smtClean="0"/>
              <a:t>das alternativas a </a:t>
            </a:r>
            <a:r>
              <a:rPr lang="pt-BR" sz="1200" dirty="0"/>
              <a:t>mudanças pode ser </a:t>
            </a:r>
            <a:r>
              <a:rPr lang="pt-BR" sz="1200" dirty="0" smtClean="0"/>
              <a:t>modelada, </a:t>
            </a:r>
            <a:r>
              <a:rPr lang="pt-BR" sz="1200" dirty="0"/>
              <a:t>alterando variáveis-chave. Mais </a:t>
            </a:r>
            <a:r>
              <a:rPr lang="pt-BR" sz="1200" dirty="0" smtClean="0"/>
              <a:t>precisamente, </a:t>
            </a:r>
            <a:r>
              <a:rPr lang="pt-BR" sz="1200" dirty="0"/>
              <a:t>a avaliação pode se desenvolver como se segue:</a:t>
            </a:r>
          </a:p>
          <a:p>
            <a:pPr algn="just">
              <a:lnSpc>
                <a:spcPct val="150000"/>
              </a:lnSpc>
              <a:spcBef>
                <a:spcPts val="600"/>
              </a:spcBef>
            </a:pPr>
            <a:r>
              <a:rPr lang="pt-BR" sz="1200" dirty="0"/>
              <a:t>❑ </a:t>
            </a:r>
            <a:r>
              <a:rPr lang="pt-BR" sz="1200" b="1" dirty="0" smtClean="0">
                <a:solidFill>
                  <a:srgbClr val="0070C0"/>
                </a:solidFill>
              </a:rPr>
              <a:t>Identificação </a:t>
            </a:r>
            <a:r>
              <a:rPr lang="pt-BR" sz="1200" b="1" dirty="0">
                <a:solidFill>
                  <a:srgbClr val="0070C0"/>
                </a:solidFill>
              </a:rPr>
              <a:t>e </a:t>
            </a:r>
            <a:r>
              <a:rPr lang="pt-BR" sz="1200" b="1" dirty="0" smtClean="0">
                <a:solidFill>
                  <a:srgbClr val="0070C0"/>
                </a:solidFill>
              </a:rPr>
              <a:t>valoração dos </a:t>
            </a:r>
            <a:r>
              <a:rPr lang="pt-BR" sz="1200" b="1" dirty="0">
                <a:solidFill>
                  <a:srgbClr val="0070C0"/>
                </a:solidFill>
              </a:rPr>
              <a:t>custos de cada </a:t>
            </a:r>
            <a:r>
              <a:rPr lang="pt-BR" sz="1200" b="1" dirty="0" smtClean="0">
                <a:solidFill>
                  <a:srgbClr val="0070C0"/>
                </a:solidFill>
              </a:rPr>
              <a:t>alternativa</a:t>
            </a:r>
            <a:r>
              <a:rPr lang="pt-BR" sz="1200" dirty="0" smtClean="0"/>
              <a:t>.</a:t>
            </a:r>
            <a:endParaRPr lang="pt-BR" sz="1200" dirty="0"/>
          </a:p>
          <a:p>
            <a:pPr algn="just">
              <a:lnSpc>
                <a:spcPct val="150000"/>
              </a:lnSpc>
              <a:spcBef>
                <a:spcPts val="600"/>
              </a:spcBef>
            </a:pPr>
            <a:r>
              <a:rPr lang="pt-BR" sz="1200" dirty="0"/>
              <a:t>❑ </a:t>
            </a:r>
            <a:r>
              <a:rPr lang="pt-BR" sz="1200" b="1" dirty="0" smtClean="0">
                <a:solidFill>
                  <a:srgbClr val="0070C0"/>
                </a:solidFill>
              </a:rPr>
              <a:t>Identificação </a:t>
            </a:r>
            <a:r>
              <a:rPr lang="pt-BR" sz="1200" b="1" dirty="0">
                <a:solidFill>
                  <a:srgbClr val="0070C0"/>
                </a:solidFill>
              </a:rPr>
              <a:t>e </a:t>
            </a:r>
            <a:r>
              <a:rPr lang="pt-BR" sz="1200" b="1" dirty="0" smtClean="0">
                <a:solidFill>
                  <a:srgbClr val="0070C0"/>
                </a:solidFill>
              </a:rPr>
              <a:t>valoração dos </a:t>
            </a:r>
            <a:r>
              <a:rPr lang="pt-BR" sz="1200" b="1" dirty="0">
                <a:solidFill>
                  <a:srgbClr val="0070C0"/>
                </a:solidFill>
              </a:rPr>
              <a:t>benefícios de cada </a:t>
            </a:r>
            <a:r>
              <a:rPr lang="pt-BR" sz="1200" b="1" dirty="0" smtClean="0">
                <a:solidFill>
                  <a:srgbClr val="0070C0"/>
                </a:solidFill>
              </a:rPr>
              <a:t>alternativa</a:t>
            </a:r>
            <a:r>
              <a:rPr lang="pt-BR" sz="1200" dirty="0" smtClean="0"/>
              <a:t>.</a:t>
            </a:r>
            <a:endParaRPr lang="pt-BR" sz="1200" dirty="0"/>
          </a:p>
          <a:p>
            <a:pPr algn="just">
              <a:lnSpc>
                <a:spcPct val="150000"/>
              </a:lnSpc>
              <a:spcBef>
                <a:spcPts val="600"/>
              </a:spcBef>
            </a:pPr>
            <a:r>
              <a:rPr lang="pt-BR" sz="1200" dirty="0"/>
              <a:t>❑ Se necessário, </a:t>
            </a:r>
            <a:r>
              <a:rPr lang="pt-BR" sz="1200" dirty="0" smtClean="0"/>
              <a:t>ajustamento dos </a:t>
            </a:r>
            <a:r>
              <a:rPr lang="pt-BR" sz="1200" dirty="0"/>
              <a:t>custos estimados e os benefícios para:</a:t>
            </a:r>
          </a:p>
          <a:p>
            <a:pPr lvl="1" algn="just">
              <a:lnSpc>
                <a:spcPct val="150000"/>
              </a:lnSpc>
              <a:spcBef>
                <a:spcPts val="600"/>
              </a:spcBef>
            </a:pPr>
            <a:r>
              <a:rPr lang="pt-BR" sz="1200" dirty="0"/>
              <a:t>❑ </a:t>
            </a:r>
            <a:r>
              <a:rPr lang="pt-BR" sz="1200" b="1" dirty="0">
                <a:solidFill>
                  <a:srgbClr val="0070C0"/>
                </a:solidFill>
              </a:rPr>
              <a:t>impactos distributivos </a:t>
            </a:r>
            <a:r>
              <a:rPr lang="pt-BR" sz="1200" dirty="0"/>
              <a:t>(os efeitos de propostas sobre diferentes setores da sociedade);</a:t>
            </a:r>
          </a:p>
          <a:p>
            <a:pPr lvl="1" algn="just">
              <a:lnSpc>
                <a:spcPct val="150000"/>
              </a:lnSpc>
              <a:spcBef>
                <a:spcPts val="600"/>
              </a:spcBef>
            </a:pPr>
            <a:r>
              <a:rPr lang="pt-BR" sz="1200" dirty="0"/>
              <a:t>❑ </a:t>
            </a:r>
            <a:r>
              <a:rPr lang="pt-BR" sz="1200" b="1" dirty="0">
                <a:solidFill>
                  <a:srgbClr val="0070C0"/>
                </a:solidFill>
              </a:rPr>
              <a:t>movimentos de preços relativos</a:t>
            </a:r>
            <a:r>
              <a:rPr lang="pt-BR" sz="1200" dirty="0"/>
              <a:t>.</a:t>
            </a:r>
          </a:p>
          <a:p>
            <a:pPr algn="just">
              <a:lnSpc>
                <a:spcPct val="150000"/>
              </a:lnSpc>
              <a:spcBef>
                <a:spcPts val="600"/>
              </a:spcBef>
            </a:pPr>
            <a:r>
              <a:rPr lang="pt-BR" sz="1200" dirty="0"/>
              <a:t>❑ </a:t>
            </a:r>
            <a:r>
              <a:rPr lang="pt-BR" sz="1200" b="1" dirty="0">
                <a:solidFill>
                  <a:srgbClr val="0070C0"/>
                </a:solidFill>
              </a:rPr>
              <a:t>Ajuste para o momento da incidência de custos e benefícios</a:t>
            </a:r>
            <a:r>
              <a:rPr lang="pt-BR" sz="1200" dirty="0"/>
              <a:t>, </a:t>
            </a:r>
            <a:r>
              <a:rPr lang="pt-BR" sz="1200" dirty="0" smtClean="0"/>
              <a:t>descontando-os</a:t>
            </a:r>
            <a:r>
              <a:rPr lang="pt-BR" sz="1200" dirty="0"/>
              <a:t>, para obter seus valores presentes.</a:t>
            </a:r>
          </a:p>
          <a:p>
            <a:pPr algn="just">
              <a:lnSpc>
                <a:spcPct val="150000"/>
              </a:lnSpc>
              <a:spcBef>
                <a:spcPts val="600"/>
              </a:spcBef>
            </a:pPr>
            <a:r>
              <a:rPr lang="pt-BR" sz="1200" dirty="0"/>
              <a:t>❑ Se necessário, ajustar as </a:t>
            </a:r>
            <a:r>
              <a:rPr lang="pt-BR" sz="1200" b="1" dirty="0">
                <a:solidFill>
                  <a:srgbClr val="0070C0"/>
                </a:solidFill>
              </a:rPr>
              <a:t>diferenças materiais nos impostos </a:t>
            </a:r>
            <a:r>
              <a:rPr lang="pt-BR" sz="1200" dirty="0"/>
              <a:t>entre as </a:t>
            </a:r>
            <a:r>
              <a:rPr lang="pt-BR" sz="1200" dirty="0" smtClean="0"/>
              <a:t>alternativas.</a:t>
            </a:r>
            <a:endParaRPr lang="pt-BR" sz="1200" dirty="0"/>
          </a:p>
          <a:p>
            <a:pPr algn="just">
              <a:lnSpc>
                <a:spcPct val="150000"/>
              </a:lnSpc>
              <a:spcBef>
                <a:spcPts val="600"/>
              </a:spcBef>
            </a:pPr>
            <a:r>
              <a:rPr lang="pt-BR" sz="1200" dirty="0"/>
              <a:t>❑ </a:t>
            </a:r>
            <a:r>
              <a:rPr lang="pt-BR" sz="1200" b="1" dirty="0">
                <a:solidFill>
                  <a:srgbClr val="0070C0"/>
                </a:solidFill>
              </a:rPr>
              <a:t>Ajuste de risco e otimismo </a:t>
            </a:r>
            <a:r>
              <a:rPr lang="pt-BR" sz="1200" dirty="0"/>
              <a:t>para fornecer o Caso Base, e </a:t>
            </a:r>
            <a:r>
              <a:rPr lang="pt-BR" sz="1200" dirty="0" smtClean="0"/>
              <a:t>consideração dos </a:t>
            </a:r>
            <a:r>
              <a:rPr lang="pt-BR" sz="1200" dirty="0"/>
              <a:t>impactos de mudanças em variáveis-chave e de diferentes cenários futuros sobre o Caso Base.</a:t>
            </a:r>
          </a:p>
          <a:p>
            <a:pPr algn="just">
              <a:lnSpc>
                <a:spcPct val="150000"/>
              </a:lnSpc>
              <a:spcBef>
                <a:spcPts val="600"/>
              </a:spcBef>
            </a:pPr>
            <a:r>
              <a:rPr lang="pt-BR" sz="1200" dirty="0"/>
              <a:t>❑ </a:t>
            </a:r>
            <a:r>
              <a:rPr lang="pt-BR" sz="1200" dirty="0" smtClean="0"/>
              <a:t>Consideração dos </a:t>
            </a:r>
            <a:r>
              <a:rPr lang="pt-BR" sz="1200" b="1" dirty="0" smtClean="0">
                <a:solidFill>
                  <a:srgbClr val="0070C0"/>
                </a:solidFill>
              </a:rPr>
              <a:t>impactos não valorados </a:t>
            </a:r>
            <a:r>
              <a:rPr lang="pt-BR" sz="1200" dirty="0"/>
              <a:t>(custos e benefícios), utilizando técnicas de ponderação e de pontuação se for </a:t>
            </a:r>
            <a:r>
              <a:rPr lang="pt-BR" sz="1200" dirty="0" smtClean="0"/>
              <a:t>caso.</a:t>
            </a:r>
            <a:endParaRPr lang="pt-BR" sz="1200" dirty="0"/>
          </a:p>
        </p:txBody>
      </p:sp>
    </p:spTree>
    <p:extLst>
      <p:ext uri="{BB962C8B-B14F-4D97-AF65-F5344CB8AC3E}">
        <p14:creationId xmlns:p14="http://schemas.microsoft.com/office/powerpoint/2010/main" val="2172939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200" i="1" dirty="0"/>
              <a:t>The Green Book</a:t>
            </a:r>
            <a:r>
              <a:rPr lang="pt-BR" b="1" dirty="0" smtClean="0"/>
              <a:t/>
            </a:r>
            <a:br>
              <a:rPr lang="pt-BR" b="1" dirty="0" smtClean="0"/>
            </a:br>
            <a:r>
              <a:rPr lang="pt-BR" sz="3200" b="1" dirty="0" smtClean="0"/>
              <a:t>Apresentação dos resultados</a:t>
            </a:r>
            <a:r>
              <a:rPr lang="pt-BR" b="1" dirty="0" smtClean="0"/>
              <a:t/>
            </a:r>
            <a:br>
              <a:rPr lang="pt-BR" b="1" dirty="0" smtClean="0"/>
            </a:br>
            <a:r>
              <a:rPr lang="pt-BR" sz="1400" b="1" i="1" dirty="0" smtClean="0"/>
              <a:t>PRESENTING </a:t>
            </a:r>
            <a:r>
              <a:rPr lang="pt-BR" sz="1400" b="1" i="1" dirty="0"/>
              <a:t>THE RESULTS</a:t>
            </a:r>
            <a:endParaRPr lang="pt-BR" sz="1400" i="1" dirty="0"/>
          </a:p>
        </p:txBody>
      </p:sp>
      <p:sp>
        <p:nvSpPr>
          <p:cNvPr id="3" name="Espaço Reservado para Conteúdo 2"/>
          <p:cNvSpPr>
            <a:spLocks noGrp="1"/>
          </p:cNvSpPr>
          <p:nvPr>
            <p:ph idx="1"/>
          </p:nvPr>
        </p:nvSpPr>
        <p:spPr>
          <a:xfrm>
            <a:off x="677334" y="2160589"/>
            <a:ext cx="4071311" cy="3880773"/>
          </a:xfrm>
        </p:spPr>
        <p:txBody>
          <a:bodyPr/>
          <a:lstStyle/>
          <a:p>
            <a:pPr marL="0" indent="0">
              <a:buNone/>
            </a:pPr>
            <a:r>
              <a:rPr lang="en-US" i="1" dirty="0"/>
              <a:t>2.130 The ultimate outcome of any appraisal is a decision whether or not to proceed with a proposal or </a:t>
            </a:r>
            <a:r>
              <a:rPr lang="en-US" i="1" dirty="0" smtClean="0"/>
              <a:t>a </a:t>
            </a:r>
            <a:r>
              <a:rPr lang="pt-BR" i="1" dirty="0" smtClean="0"/>
              <a:t>particular </a:t>
            </a:r>
            <a:r>
              <a:rPr lang="pt-BR" i="1" dirty="0" err="1"/>
              <a:t>option</a:t>
            </a:r>
            <a:r>
              <a:rPr lang="pt-BR" i="1" dirty="0"/>
              <a:t>.</a:t>
            </a:r>
          </a:p>
        </p:txBody>
      </p:sp>
      <p:pic>
        <p:nvPicPr>
          <p:cNvPr id="4" name="Imagem 3"/>
          <p:cNvPicPr>
            <a:picLocks noChangeAspect="1"/>
          </p:cNvPicPr>
          <p:nvPr/>
        </p:nvPicPr>
        <p:blipFill>
          <a:blip r:embed="rId2"/>
          <a:stretch>
            <a:fillRect/>
          </a:stretch>
        </p:blipFill>
        <p:spPr>
          <a:xfrm>
            <a:off x="4975668" y="1888462"/>
            <a:ext cx="5810250" cy="4152900"/>
          </a:xfrm>
          <a:prstGeom prst="rect">
            <a:avLst/>
          </a:prstGeom>
        </p:spPr>
      </p:pic>
      <p:sp>
        <p:nvSpPr>
          <p:cNvPr id="5" name="Retângulo de cantos arredondados 4"/>
          <p:cNvSpPr/>
          <p:nvPr/>
        </p:nvSpPr>
        <p:spPr>
          <a:xfrm>
            <a:off x="5600699" y="2660073"/>
            <a:ext cx="3358105" cy="15878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de cantos arredondados 5"/>
          <p:cNvSpPr/>
          <p:nvPr/>
        </p:nvSpPr>
        <p:spPr>
          <a:xfrm>
            <a:off x="5753100" y="3657600"/>
            <a:ext cx="2823741" cy="5092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24769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000" i="1" dirty="0"/>
              <a:t>The Green Book</a:t>
            </a:r>
            <a:r>
              <a:rPr lang="pt-BR" b="1" dirty="0" smtClean="0"/>
              <a:t/>
            </a:r>
            <a:br>
              <a:rPr lang="pt-BR" b="1" dirty="0" smtClean="0"/>
            </a:br>
            <a:r>
              <a:rPr lang="pt-BR" sz="3200" b="1" dirty="0" smtClean="0"/>
              <a:t>Avaliação</a:t>
            </a:r>
            <a:r>
              <a:rPr lang="pt-BR" b="1" dirty="0"/>
              <a:t/>
            </a:r>
            <a:br>
              <a:rPr lang="pt-BR" b="1" dirty="0"/>
            </a:br>
            <a:r>
              <a:rPr lang="pt-BR" sz="1400" b="1" i="1" dirty="0"/>
              <a:t>EVALUATION</a:t>
            </a:r>
            <a:endParaRPr lang="pt-BR" sz="1400" dirty="0"/>
          </a:p>
        </p:txBody>
      </p:sp>
      <p:pic>
        <p:nvPicPr>
          <p:cNvPr id="4" name="Imagem 3"/>
          <p:cNvPicPr>
            <a:picLocks noChangeAspect="1"/>
          </p:cNvPicPr>
          <p:nvPr/>
        </p:nvPicPr>
        <p:blipFill>
          <a:blip r:embed="rId2"/>
          <a:stretch>
            <a:fillRect/>
          </a:stretch>
        </p:blipFill>
        <p:spPr>
          <a:xfrm>
            <a:off x="3512128" y="89907"/>
            <a:ext cx="5226628" cy="6754280"/>
          </a:xfrm>
          <a:prstGeom prst="rect">
            <a:avLst/>
          </a:prstGeom>
        </p:spPr>
      </p:pic>
    </p:spTree>
    <p:extLst>
      <p:ext uri="{BB962C8B-B14F-4D97-AF65-F5344CB8AC3E}">
        <p14:creationId xmlns:p14="http://schemas.microsoft.com/office/powerpoint/2010/main" val="1696295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3500436" y="0"/>
            <a:ext cx="6086231" cy="6845613"/>
          </a:xfrm>
          <a:prstGeom prst="rect">
            <a:avLst/>
          </a:prstGeom>
        </p:spPr>
      </p:pic>
      <p:sp>
        <p:nvSpPr>
          <p:cNvPr id="5" name="Título 1"/>
          <p:cNvSpPr txBox="1">
            <a:spLocks/>
          </p:cNvSpPr>
          <p:nvPr/>
        </p:nvSpPr>
        <p:spPr>
          <a:xfrm>
            <a:off x="451413" y="609600"/>
            <a:ext cx="2963119" cy="2677610"/>
          </a:xfrm>
          <a:prstGeom prst="rect">
            <a:avLst/>
          </a:prstGeom>
        </p:spPr>
        <p:txBody>
          <a:bodyPr vert="horz" lIns="91440" tIns="45720" rIns="91440" bIns="45720" rtlCol="0" anchor="t">
            <a:normAutofit fontScale="6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3300" i="1" dirty="0" err="1" smtClean="0">
                <a:solidFill>
                  <a:srgbClr val="0070C0"/>
                </a:solidFill>
              </a:rPr>
              <a:t>National</a:t>
            </a:r>
            <a:r>
              <a:rPr lang="pt-BR" sz="3300" i="1" dirty="0" smtClean="0">
                <a:solidFill>
                  <a:srgbClr val="0070C0"/>
                </a:solidFill>
              </a:rPr>
              <a:t> </a:t>
            </a:r>
            <a:r>
              <a:rPr lang="pt-BR" sz="3300" i="1" dirty="0" err="1" smtClean="0">
                <a:solidFill>
                  <a:srgbClr val="0070C0"/>
                </a:solidFill>
              </a:rPr>
              <a:t>Audit</a:t>
            </a:r>
            <a:r>
              <a:rPr lang="pt-BR" sz="3300" i="1" dirty="0" smtClean="0">
                <a:solidFill>
                  <a:srgbClr val="0070C0"/>
                </a:solidFill>
              </a:rPr>
              <a:t> Office</a:t>
            </a:r>
          </a:p>
          <a:p>
            <a:r>
              <a:rPr lang="pt-BR" sz="1300" i="1" dirty="0" smtClean="0">
                <a:solidFill>
                  <a:srgbClr val="0070C0"/>
                </a:solidFill>
              </a:rPr>
              <a:t/>
            </a:r>
            <a:br>
              <a:rPr lang="pt-BR" sz="1300" i="1" dirty="0" smtClean="0">
                <a:solidFill>
                  <a:srgbClr val="0070C0"/>
                </a:solidFill>
              </a:rPr>
            </a:br>
            <a:r>
              <a:rPr lang="pt-BR" sz="5300" b="1" i="1" dirty="0" err="1" smtClean="0">
                <a:solidFill>
                  <a:srgbClr val="0070C0"/>
                </a:solidFill>
              </a:rPr>
              <a:t>Lessons</a:t>
            </a:r>
            <a:r>
              <a:rPr lang="pt-BR" sz="5300" b="1" i="1" dirty="0" smtClean="0">
                <a:solidFill>
                  <a:srgbClr val="0070C0"/>
                </a:solidFill>
              </a:rPr>
              <a:t> </a:t>
            </a:r>
            <a:r>
              <a:rPr lang="pt-BR" sz="5300" b="1" i="1" dirty="0" err="1" smtClean="0">
                <a:solidFill>
                  <a:srgbClr val="0070C0"/>
                </a:solidFill>
              </a:rPr>
              <a:t>from</a:t>
            </a:r>
            <a:r>
              <a:rPr lang="pt-BR" sz="5300" b="1" i="1" dirty="0" smtClean="0">
                <a:solidFill>
                  <a:srgbClr val="0070C0"/>
                </a:solidFill>
              </a:rPr>
              <a:t> major </a:t>
            </a:r>
            <a:r>
              <a:rPr lang="pt-BR" sz="5300" b="1" i="1" dirty="0" err="1" smtClean="0">
                <a:solidFill>
                  <a:srgbClr val="0070C0"/>
                </a:solidFill>
              </a:rPr>
              <a:t>rail</a:t>
            </a:r>
            <a:r>
              <a:rPr lang="pt-BR" sz="5300" b="1" i="1" dirty="0" smtClean="0">
                <a:solidFill>
                  <a:srgbClr val="0070C0"/>
                </a:solidFill>
              </a:rPr>
              <a:t> </a:t>
            </a:r>
            <a:r>
              <a:rPr lang="pt-BR" sz="5300" b="1" i="1" dirty="0" err="1" smtClean="0">
                <a:solidFill>
                  <a:srgbClr val="0070C0"/>
                </a:solidFill>
              </a:rPr>
              <a:t>infrastructure</a:t>
            </a:r>
            <a:r>
              <a:rPr lang="pt-BR" sz="5300" b="1" i="1" dirty="0" smtClean="0">
                <a:solidFill>
                  <a:srgbClr val="0070C0"/>
                </a:solidFill>
              </a:rPr>
              <a:t> </a:t>
            </a:r>
            <a:r>
              <a:rPr lang="pt-BR" sz="5300" b="1" i="1" dirty="0" err="1" smtClean="0">
                <a:solidFill>
                  <a:srgbClr val="0070C0"/>
                </a:solidFill>
              </a:rPr>
              <a:t>programmes</a:t>
            </a:r>
            <a:endParaRPr lang="pt-BR" sz="5300" b="1" i="1" dirty="0"/>
          </a:p>
        </p:txBody>
      </p:sp>
    </p:spTree>
    <p:extLst>
      <p:ext uri="{BB962C8B-B14F-4D97-AF65-F5344CB8AC3E}">
        <p14:creationId xmlns:p14="http://schemas.microsoft.com/office/powerpoint/2010/main" val="2141205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519" y="609600"/>
            <a:ext cx="2899063" cy="5313218"/>
          </a:xfrm>
        </p:spPr>
        <p:txBody>
          <a:bodyPr>
            <a:normAutofit/>
          </a:bodyPr>
          <a:lstStyle/>
          <a:p>
            <a:r>
              <a:rPr lang="en-US" sz="2400" i="1" dirty="0">
                <a:solidFill>
                  <a:schemeClr val="accent5">
                    <a:lumMod val="60000"/>
                    <a:lumOff val="40000"/>
                  </a:schemeClr>
                </a:solidFill>
              </a:rPr>
              <a:t>OECD </a:t>
            </a:r>
            <a:r>
              <a:rPr lang="en-US" sz="3200" b="1" i="1" dirty="0" smtClean="0">
                <a:solidFill>
                  <a:schemeClr val="accent5">
                    <a:lumMod val="60000"/>
                    <a:lumOff val="40000"/>
                  </a:schemeClr>
                </a:solidFill>
              </a:rPr>
              <a:t>Government </a:t>
            </a:r>
            <a:r>
              <a:rPr lang="en-US" sz="3200" b="1" i="1" dirty="0">
                <a:solidFill>
                  <a:schemeClr val="accent5">
                    <a:lumMod val="60000"/>
                    <a:lumOff val="40000"/>
                  </a:schemeClr>
                </a:solidFill>
              </a:rPr>
              <a:t>at a Glance </a:t>
            </a:r>
            <a:r>
              <a:rPr lang="en-US" sz="3200" b="1" i="1" dirty="0" smtClean="0">
                <a:solidFill>
                  <a:schemeClr val="accent5">
                    <a:lumMod val="60000"/>
                    <a:lumOff val="40000"/>
                  </a:schemeClr>
                </a:solidFill>
              </a:rPr>
              <a:t>2015</a:t>
            </a:r>
            <a:r>
              <a:rPr lang="en-US" sz="2400" b="1" i="1" dirty="0" smtClean="0">
                <a:solidFill>
                  <a:schemeClr val="accent5">
                    <a:lumMod val="60000"/>
                    <a:lumOff val="40000"/>
                  </a:schemeClr>
                </a:solidFill>
              </a:rPr>
              <a:t/>
            </a:r>
            <a:br>
              <a:rPr lang="en-US" sz="2400" b="1" i="1" dirty="0" smtClean="0">
                <a:solidFill>
                  <a:schemeClr val="accent5">
                    <a:lumMod val="60000"/>
                    <a:lumOff val="40000"/>
                  </a:schemeClr>
                </a:solidFill>
              </a:rPr>
            </a:br>
            <a:endParaRPr lang="pt-BR" sz="2400" i="1" dirty="0">
              <a:solidFill>
                <a:schemeClr val="accent5">
                  <a:lumMod val="60000"/>
                  <a:lumOff val="40000"/>
                </a:schemeClr>
              </a:solidFill>
            </a:endParaRPr>
          </a:p>
        </p:txBody>
      </p:sp>
      <p:pic>
        <p:nvPicPr>
          <p:cNvPr id="4" name="Imagem 3"/>
          <p:cNvPicPr>
            <a:picLocks noChangeAspect="1"/>
          </p:cNvPicPr>
          <p:nvPr/>
        </p:nvPicPr>
        <p:blipFill>
          <a:blip r:embed="rId2"/>
          <a:stretch>
            <a:fillRect/>
          </a:stretch>
        </p:blipFill>
        <p:spPr>
          <a:xfrm>
            <a:off x="2992582" y="5385"/>
            <a:ext cx="9179264" cy="6852616"/>
          </a:xfrm>
          <a:prstGeom prst="rect">
            <a:avLst/>
          </a:prstGeom>
        </p:spPr>
      </p:pic>
    </p:spTree>
    <p:extLst>
      <p:ext uri="{BB962C8B-B14F-4D97-AF65-F5344CB8AC3E}">
        <p14:creationId xmlns:p14="http://schemas.microsoft.com/office/powerpoint/2010/main" val="137638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Sumário</a:t>
            </a:r>
            <a:endParaRPr lang="pt-BR" dirty="0"/>
          </a:p>
        </p:txBody>
      </p:sp>
      <p:sp>
        <p:nvSpPr>
          <p:cNvPr id="3" name="Espaço Reservado para Conteúdo 2"/>
          <p:cNvSpPr>
            <a:spLocks noGrp="1"/>
          </p:cNvSpPr>
          <p:nvPr>
            <p:ph idx="1"/>
          </p:nvPr>
        </p:nvSpPr>
        <p:spPr>
          <a:xfrm>
            <a:off x="677334" y="1930401"/>
            <a:ext cx="8596668" cy="4110962"/>
          </a:xfrm>
        </p:spPr>
        <p:txBody>
          <a:bodyPr>
            <a:normAutofit/>
          </a:bodyPr>
          <a:lstStyle/>
          <a:p>
            <a:r>
              <a:rPr lang="pt-BR" b="1" dirty="0" smtClean="0">
                <a:solidFill>
                  <a:schemeClr val="accent1">
                    <a:lumMod val="75000"/>
                  </a:schemeClr>
                </a:solidFill>
              </a:rPr>
              <a:t>Algumas noções básicas de microeconomia</a:t>
            </a:r>
          </a:p>
          <a:p>
            <a:endParaRPr lang="pt-BR" b="1" dirty="0">
              <a:solidFill>
                <a:schemeClr val="accent1">
                  <a:lumMod val="75000"/>
                </a:schemeClr>
              </a:solidFill>
            </a:endParaRPr>
          </a:p>
          <a:p>
            <a:r>
              <a:rPr lang="pt-BR" b="1" i="1" dirty="0" smtClean="0">
                <a:solidFill>
                  <a:schemeClr val="accent1">
                    <a:lumMod val="75000"/>
                  </a:schemeClr>
                </a:solidFill>
              </a:rPr>
              <a:t>New </a:t>
            </a:r>
            <a:r>
              <a:rPr lang="pt-BR" b="1" i="1" dirty="0" err="1" smtClean="0">
                <a:solidFill>
                  <a:schemeClr val="accent1">
                    <a:lumMod val="75000"/>
                  </a:schemeClr>
                </a:solidFill>
              </a:rPr>
              <a:t>Public</a:t>
            </a:r>
            <a:r>
              <a:rPr lang="pt-BR" b="1" i="1" dirty="0" smtClean="0">
                <a:solidFill>
                  <a:schemeClr val="accent1">
                    <a:lumMod val="75000"/>
                  </a:schemeClr>
                </a:solidFill>
              </a:rPr>
              <a:t> Management </a:t>
            </a:r>
            <a:r>
              <a:rPr lang="pt-BR" b="1" i="1" dirty="0" err="1" smtClean="0">
                <a:solidFill>
                  <a:schemeClr val="accent1">
                    <a:lumMod val="75000"/>
                  </a:schemeClr>
                </a:solidFill>
              </a:rPr>
              <a:t>Reform</a:t>
            </a:r>
            <a:endParaRPr lang="pt-BR" b="1" i="1" dirty="0" smtClean="0">
              <a:solidFill>
                <a:schemeClr val="accent1">
                  <a:lumMod val="75000"/>
                </a:schemeClr>
              </a:solidFill>
            </a:endParaRPr>
          </a:p>
          <a:p>
            <a:endParaRPr lang="pt-BR" b="1" i="1" dirty="0">
              <a:solidFill>
                <a:schemeClr val="accent1">
                  <a:lumMod val="75000"/>
                </a:schemeClr>
              </a:solidFill>
            </a:endParaRPr>
          </a:p>
          <a:p>
            <a:r>
              <a:rPr lang="pt-BR" b="1" dirty="0" smtClean="0">
                <a:solidFill>
                  <a:schemeClr val="accent1">
                    <a:lumMod val="75000"/>
                  </a:schemeClr>
                </a:solidFill>
              </a:rPr>
              <a:t>Estudos </a:t>
            </a:r>
            <a:r>
              <a:rPr lang="pt-BR" b="1" dirty="0">
                <a:solidFill>
                  <a:schemeClr val="accent1">
                    <a:lumMod val="75000"/>
                  </a:schemeClr>
                </a:solidFill>
              </a:rPr>
              <a:t>de viabilidade e avaliação de políticas </a:t>
            </a:r>
            <a:r>
              <a:rPr lang="pt-BR" b="1" dirty="0" smtClean="0">
                <a:solidFill>
                  <a:schemeClr val="accent1">
                    <a:lumMod val="75000"/>
                  </a:schemeClr>
                </a:solidFill>
              </a:rPr>
              <a:t>públicas</a:t>
            </a:r>
            <a:r>
              <a:rPr lang="pt-BR" dirty="0" smtClean="0">
                <a:solidFill>
                  <a:schemeClr val="accent1">
                    <a:lumMod val="75000"/>
                  </a:schemeClr>
                </a:solidFill>
              </a:rPr>
              <a:t> </a:t>
            </a:r>
          </a:p>
          <a:p>
            <a:pPr marL="400050" lvl="1" indent="0">
              <a:buNone/>
            </a:pPr>
            <a:r>
              <a:rPr lang="pt-BR" dirty="0">
                <a:solidFill>
                  <a:schemeClr val="accent1">
                    <a:lumMod val="75000"/>
                  </a:schemeClr>
                </a:solidFill>
              </a:rPr>
              <a:t>(</a:t>
            </a:r>
            <a:r>
              <a:rPr lang="pt-BR" i="1" dirty="0">
                <a:solidFill>
                  <a:schemeClr val="accent1">
                    <a:lumMod val="75000"/>
                  </a:schemeClr>
                </a:solidFill>
              </a:rPr>
              <a:t>H M </a:t>
            </a:r>
            <a:r>
              <a:rPr lang="pt-BR" i="1" dirty="0" err="1">
                <a:solidFill>
                  <a:schemeClr val="accent1">
                    <a:lumMod val="75000"/>
                  </a:schemeClr>
                </a:solidFill>
              </a:rPr>
              <a:t>Treasury</a:t>
            </a:r>
            <a:r>
              <a:rPr lang="pt-BR" i="1" dirty="0">
                <a:solidFill>
                  <a:schemeClr val="accent1">
                    <a:lumMod val="75000"/>
                  </a:schemeClr>
                </a:solidFill>
              </a:rPr>
              <a:t>. The Green Book. </a:t>
            </a:r>
            <a:r>
              <a:rPr lang="en-US" i="1" dirty="0">
                <a:solidFill>
                  <a:schemeClr val="accent1">
                    <a:lumMod val="75000"/>
                  </a:schemeClr>
                </a:solidFill>
              </a:rPr>
              <a:t>Appraisal and Evaluation in Central Government. London, 2011</a:t>
            </a:r>
            <a:r>
              <a:rPr lang="pt-BR" dirty="0">
                <a:solidFill>
                  <a:schemeClr val="accent1">
                    <a:lumMod val="75000"/>
                  </a:schemeClr>
                </a:solidFill>
              </a:rPr>
              <a:t>)</a:t>
            </a:r>
          </a:p>
          <a:p>
            <a:endParaRPr lang="pt-BR" dirty="0">
              <a:solidFill>
                <a:schemeClr val="accent1">
                  <a:lumMod val="75000"/>
                </a:schemeClr>
              </a:solidFill>
            </a:endParaRPr>
          </a:p>
          <a:p>
            <a:pPr marL="342900" lvl="1" indent="-342900"/>
            <a:r>
              <a:rPr lang="pt-BR" sz="1800" b="1" dirty="0">
                <a:solidFill>
                  <a:schemeClr val="accent1">
                    <a:lumMod val="75000"/>
                  </a:schemeClr>
                </a:solidFill>
              </a:rPr>
              <a:t>Entendimentos de órgãos de auditoria e de auditores</a:t>
            </a:r>
          </a:p>
          <a:p>
            <a:endParaRPr lang="pt-BR" dirty="0" smtClean="0">
              <a:solidFill>
                <a:schemeClr val="accent1">
                  <a:lumMod val="75000"/>
                </a:schemeClr>
              </a:solidFill>
            </a:endParaRPr>
          </a:p>
          <a:p>
            <a:endParaRPr lang="pt-BR" dirty="0" smtClean="0">
              <a:solidFill>
                <a:schemeClr val="accent1">
                  <a:lumMod val="75000"/>
                </a:schemeClr>
              </a:solidFill>
            </a:endParaRPr>
          </a:p>
          <a:p>
            <a:pPr marL="400050" lvl="1" indent="0">
              <a:buNone/>
            </a:pPr>
            <a:endParaRPr lang="pt-BR" dirty="0">
              <a:solidFill>
                <a:schemeClr val="accent1">
                  <a:lumMod val="75000"/>
                </a:schemeClr>
              </a:solidFill>
            </a:endParaRPr>
          </a:p>
        </p:txBody>
      </p:sp>
    </p:spTree>
    <p:extLst>
      <p:ext uri="{BB962C8B-B14F-4D97-AF65-F5344CB8AC3E}">
        <p14:creationId xmlns:p14="http://schemas.microsoft.com/office/powerpoint/2010/main" val="3538444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10763057" cy="1320800"/>
          </a:xfrm>
        </p:spPr>
        <p:txBody>
          <a:bodyPr>
            <a:normAutofit/>
          </a:bodyPr>
          <a:lstStyle/>
          <a:p>
            <a:r>
              <a:rPr lang="en-US" sz="2000" i="1" dirty="0" smtClean="0">
                <a:solidFill>
                  <a:schemeClr val="accent5">
                    <a:lumMod val="60000"/>
                    <a:lumOff val="40000"/>
                  </a:schemeClr>
                </a:solidFill>
              </a:rPr>
              <a:t>OECD</a:t>
            </a:r>
            <a:r>
              <a:rPr lang="en-US" sz="2400" i="1" dirty="0" smtClean="0">
                <a:solidFill>
                  <a:schemeClr val="accent5">
                    <a:lumMod val="60000"/>
                    <a:lumOff val="40000"/>
                  </a:schemeClr>
                </a:solidFill>
              </a:rPr>
              <a:t/>
            </a:r>
            <a:br>
              <a:rPr lang="en-US" sz="2400" i="1" dirty="0" smtClean="0">
                <a:solidFill>
                  <a:schemeClr val="accent5">
                    <a:lumMod val="60000"/>
                    <a:lumOff val="40000"/>
                  </a:schemeClr>
                </a:solidFill>
              </a:rPr>
            </a:br>
            <a:r>
              <a:rPr lang="en-US" sz="3200" b="1" i="1" dirty="0" smtClean="0">
                <a:solidFill>
                  <a:schemeClr val="accent5">
                    <a:lumMod val="60000"/>
                    <a:lumOff val="40000"/>
                  </a:schemeClr>
                </a:solidFill>
              </a:rPr>
              <a:t>Government </a:t>
            </a:r>
            <a:r>
              <a:rPr lang="en-US" sz="3200" b="1" i="1" dirty="0">
                <a:solidFill>
                  <a:schemeClr val="accent5">
                    <a:lumMod val="60000"/>
                    <a:lumOff val="40000"/>
                  </a:schemeClr>
                </a:solidFill>
              </a:rPr>
              <a:t>at a Glance </a:t>
            </a:r>
            <a:r>
              <a:rPr lang="en-US" sz="3200" b="1" i="1" dirty="0" smtClean="0">
                <a:solidFill>
                  <a:schemeClr val="accent5">
                    <a:lumMod val="60000"/>
                    <a:lumOff val="40000"/>
                  </a:schemeClr>
                </a:solidFill>
              </a:rPr>
              <a:t>2015</a:t>
            </a:r>
            <a:endParaRPr lang="pt-BR" sz="3200" b="1" dirty="0"/>
          </a:p>
        </p:txBody>
      </p:sp>
      <p:pic>
        <p:nvPicPr>
          <p:cNvPr id="4" name="Imagem 3"/>
          <p:cNvPicPr>
            <a:picLocks noChangeAspect="1"/>
          </p:cNvPicPr>
          <p:nvPr/>
        </p:nvPicPr>
        <p:blipFill>
          <a:blip r:embed="rId2"/>
          <a:stretch>
            <a:fillRect/>
          </a:stretch>
        </p:blipFill>
        <p:spPr>
          <a:xfrm>
            <a:off x="273085" y="1582446"/>
            <a:ext cx="11717925" cy="4891089"/>
          </a:xfrm>
          <a:prstGeom prst="rect">
            <a:avLst/>
          </a:prstGeom>
        </p:spPr>
      </p:pic>
    </p:spTree>
    <p:extLst>
      <p:ext uri="{BB962C8B-B14F-4D97-AF65-F5344CB8AC3E}">
        <p14:creationId xmlns:p14="http://schemas.microsoft.com/office/powerpoint/2010/main" val="497801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1704109"/>
            <a:ext cx="10337030" cy="4748646"/>
          </a:xfrm>
        </p:spPr>
        <p:txBody>
          <a:bodyPr>
            <a:normAutofit fontScale="77500" lnSpcReduction="20000"/>
          </a:bodyPr>
          <a:lstStyle/>
          <a:p>
            <a:pPr marL="0" indent="0" algn="just">
              <a:spcBef>
                <a:spcPts val="1200"/>
              </a:spcBef>
              <a:buNone/>
            </a:pPr>
            <a:r>
              <a:rPr lang="pt-BR" dirty="0" smtClean="0"/>
              <a:t>Acórdão </a:t>
            </a:r>
            <a:r>
              <a:rPr lang="pt-BR" dirty="0"/>
              <a:t>2164/2008 – TCU  Plenário</a:t>
            </a:r>
          </a:p>
          <a:p>
            <a:pPr marL="400050" lvl="1" indent="0" algn="just">
              <a:spcBef>
                <a:spcPts val="1200"/>
              </a:spcBef>
              <a:buNone/>
            </a:pPr>
            <a:r>
              <a:rPr lang="pt-BR" dirty="0"/>
              <a:t>9.2. recomendar ao </a:t>
            </a:r>
            <a:r>
              <a:rPr lang="pt-BR" b="1" dirty="0">
                <a:solidFill>
                  <a:srgbClr val="0070C0"/>
                </a:solidFill>
              </a:rPr>
              <a:t>Ministério de Minas e Energia - MME </a:t>
            </a:r>
            <a:r>
              <a:rPr lang="pt-BR" dirty="0"/>
              <a:t>que: (...)</a:t>
            </a:r>
          </a:p>
          <a:p>
            <a:pPr marL="400050" lvl="1" indent="0" algn="just">
              <a:spcBef>
                <a:spcPts val="1200"/>
              </a:spcBef>
              <a:buNone/>
            </a:pPr>
            <a:r>
              <a:rPr lang="pt-BR" dirty="0"/>
              <a:t>9.2.5. a partir dos inventários e das Avaliações Ambientais Integradas, estabeleça procedimentos para selecionar os empreendimentos hidrelétricos que serão levados a leilão, devendo ser considerada uma </a:t>
            </a:r>
            <a:r>
              <a:rPr lang="pt-BR" b="1" i="1" dirty="0">
                <a:solidFill>
                  <a:srgbClr val="0070C0"/>
                </a:solidFill>
              </a:rPr>
              <a:t>análise</a:t>
            </a:r>
            <a:r>
              <a:rPr lang="pt-BR" b="1" dirty="0">
                <a:solidFill>
                  <a:srgbClr val="0070C0"/>
                </a:solidFill>
              </a:rPr>
              <a:t> </a:t>
            </a:r>
            <a:r>
              <a:rPr lang="pt-BR" b="1" i="1" dirty="0">
                <a:solidFill>
                  <a:srgbClr val="0070C0"/>
                </a:solidFill>
              </a:rPr>
              <a:t>custo</a:t>
            </a:r>
            <a:r>
              <a:rPr lang="pt-BR" b="1" dirty="0">
                <a:solidFill>
                  <a:srgbClr val="0070C0"/>
                </a:solidFill>
              </a:rPr>
              <a:t> x </a:t>
            </a:r>
            <a:r>
              <a:rPr lang="pt-BR" b="1" i="1" dirty="0">
                <a:solidFill>
                  <a:srgbClr val="0070C0"/>
                </a:solidFill>
              </a:rPr>
              <a:t>benefício</a:t>
            </a:r>
            <a:r>
              <a:rPr lang="pt-BR" b="1" dirty="0">
                <a:solidFill>
                  <a:srgbClr val="0070C0"/>
                </a:solidFill>
              </a:rPr>
              <a:t> </a:t>
            </a:r>
            <a:r>
              <a:rPr lang="pt-BR" dirty="0"/>
              <a:t>global;</a:t>
            </a:r>
          </a:p>
          <a:p>
            <a:pPr marL="0" indent="0" algn="just">
              <a:spcBef>
                <a:spcPts val="1200"/>
              </a:spcBef>
              <a:buNone/>
            </a:pPr>
            <a:endParaRPr lang="pt-BR" dirty="0" smtClean="0"/>
          </a:p>
          <a:p>
            <a:pPr marL="0" indent="0" algn="just">
              <a:spcBef>
                <a:spcPts val="1200"/>
              </a:spcBef>
              <a:buNone/>
            </a:pPr>
            <a:r>
              <a:rPr lang="pt-BR" dirty="0" smtClean="0"/>
              <a:t>Acórdão </a:t>
            </a:r>
            <a:r>
              <a:rPr lang="pt-BR" dirty="0"/>
              <a:t>1205/2015 – TCU – Plenário</a:t>
            </a:r>
          </a:p>
          <a:p>
            <a:pPr marL="400050" lvl="1" indent="0" algn="just">
              <a:spcBef>
                <a:spcPts val="1200"/>
              </a:spcBef>
              <a:buNone/>
            </a:pPr>
            <a:r>
              <a:rPr lang="pt-BR" dirty="0"/>
              <a:t>9.1. com fundamento no art. 250, inciso III, do Regimento Interno do TCU, recomendar ao </a:t>
            </a:r>
            <a:r>
              <a:rPr lang="pt-BR" b="1" dirty="0">
                <a:solidFill>
                  <a:srgbClr val="0070C0"/>
                </a:solidFill>
              </a:rPr>
              <a:t>Ministério dos Transportes </a:t>
            </a:r>
            <a:r>
              <a:rPr lang="pt-BR" dirty="0"/>
              <a:t>que:</a:t>
            </a:r>
          </a:p>
          <a:p>
            <a:pPr marL="400050" lvl="1" indent="0" algn="just">
              <a:spcBef>
                <a:spcPts val="1200"/>
              </a:spcBef>
              <a:buNone/>
            </a:pPr>
            <a:r>
              <a:rPr lang="pt-BR" dirty="0"/>
              <a:t>9.1.1. com amparo no princípio da motivação dos atos administrativos e no art. 17, inciso I, do Anexo I do Decreto 7.717/2012, elabore </a:t>
            </a:r>
            <a:r>
              <a:rPr lang="pt-BR" b="1" dirty="0">
                <a:solidFill>
                  <a:srgbClr val="0070C0"/>
                </a:solidFill>
              </a:rPr>
              <a:t>estudos técnico-econômicos </a:t>
            </a:r>
            <a:r>
              <a:rPr lang="pt-BR" dirty="0"/>
              <a:t>que contemplem </a:t>
            </a:r>
            <a:r>
              <a:rPr lang="pt-BR" b="1" dirty="0">
                <a:solidFill>
                  <a:srgbClr val="0070C0"/>
                </a:solidFill>
              </a:rPr>
              <a:t>avaliações de alternativas possíveis e análise custo-benefício </a:t>
            </a:r>
            <a:r>
              <a:rPr lang="pt-BR" dirty="0"/>
              <a:t>a fim de justificar a adoção do novo modelo para as concessões ferroviárias</a:t>
            </a:r>
            <a:r>
              <a:rPr lang="pt-BR" dirty="0" smtClean="0"/>
              <a:t>;</a:t>
            </a:r>
          </a:p>
          <a:p>
            <a:pPr marL="0" indent="0" algn="just">
              <a:spcBef>
                <a:spcPts val="1200"/>
              </a:spcBef>
              <a:buNone/>
            </a:pPr>
            <a:endParaRPr lang="pt-BR" dirty="0" smtClean="0"/>
          </a:p>
          <a:p>
            <a:pPr marL="0" indent="0" algn="just">
              <a:spcBef>
                <a:spcPts val="1200"/>
              </a:spcBef>
              <a:buNone/>
            </a:pPr>
            <a:r>
              <a:rPr lang="pt-BR" dirty="0" smtClean="0"/>
              <a:t>ACÓRDÃO </a:t>
            </a:r>
            <a:r>
              <a:rPr lang="pt-BR" dirty="0"/>
              <a:t>3072/2016-PLENÁRIO</a:t>
            </a:r>
          </a:p>
          <a:p>
            <a:pPr marL="400050" lvl="1" indent="0" algn="just">
              <a:spcBef>
                <a:spcPts val="1200"/>
              </a:spcBef>
              <a:buNone/>
            </a:pPr>
            <a:r>
              <a:rPr lang="pt-BR" dirty="0"/>
              <a:t>9.3. determinar ao Ministério de Minas e Energia, em atenção aos princípios da eficiência e motivação administrativa, que, em 180 (cento e oitenta) dias, encaminhe a este Tribunal de Contas da União plano de ação indicando prazo, responsáveis e ações necessárias para:</a:t>
            </a:r>
          </a:p>
          <a:p>
            <a:pPr marL="400050" lvl="1" indent="0" algn="just">
              <a:spcBef>
                <a:spcPts val="1200"/>
              </a:spcBef>
              <a:buNone/>
            </a:pPr>
            <a:r>
              <a:rPr lang="pt-BR" dirty="0"/>
              <a:t>9.3.1. </a:t>
            </a:r>
            <a:r>
              <a:rPr lang="pt-BR" b="1" dirty="0">
                <a:solidFill>
                  <a:srgbClr val="0070C0"/>
                </a:solidFill>
              </a:rPr>
              <a:t>realizar análises custos </a:t>
            </a:r>
            <a:r>
              <a:rPr lang="pt-BR" b="1" i="1" dirty="0">
                <a:solidFill>
                  <a:srgbClr val="0070C0"/>
                </a:solidFill>
              </a:rPr>
              <a:t>versus</a:t>
            </a:r>
            <a:r>
              <a:rPr lang="pt-BR" b="1" dirty="0">
                <a:solidFill>
                  <a:srgbClr val="0070C0"/>
                </a:solidFill>
              </a:rPr>
              <a:t> benefícios </a:t>
            </a:r>
            <a:r>
              <a:rPr lang="pt-BR" dirty="0"/>
              <a:t>da Política de Conteúdo Local, de sorte a obter insumo relevante para monitorar se esses custos são proporcionais aos benefícios auferidos;</a:t>
            </a:r>
          </a:p>
          <a:p>
            <a:pPr marL="400050" lvl="1" indent="0" algn="just">
              <a:spcBef>
                <a:spcPts val="1200"/>
              </a:spcBef>
              <a:buNone/>
            </a:pPr>
            <a:r>
              <a:rPr lang="pt-BR" dirty="0"/>
              <a:t>9.3.2. </a:t>
            </a:r>
            <a:r>
              <a:rPr lang="pt-BR" b="1" dirty="0">
                <a:solidFill>
                  <a:srgbClr val="0070C0"/>
                </a:solidFill>
              </a:rPr>
              <a:t>estabelecer objetivos específicos </a:t>
            </a:r>
            <a:r>
              <a:rPr lang="pt-BR" dirty="0"/>
              <a:t>para a Política de Conteúdo Local, estipulando </a:t>
            </a:r>
            <a:r>
              <a:rPr lang="pt-BR" b="1" dirty="0">
                <a:solidFill>
                  <a:srgbClr val="0070C0"/>
                </a:solidFill>
              </a:rPr>
              <a:t>indicadores e métricas </a:t>
            </a:r>
            <a:r>
              <a:rPr lang="pt-BR" dirty="0"/>
              <a:t>hábeis a mensurar objetivamente os resultados esperados, delimitando, inclusive, </a:t>
            </a:r>
            <a:r>
              <a:rPr lang="pt-BR" b="1" dirty="0">
                <a:solidFill>
                  <a:srgbClr val="0070C0"/>
                </a:solidFill>
              </a:rPr>
              <a:t>marcos temporais </a:t>
            </a:r>
            <a:r>
              <a:rPr lang="pt-BR" dirty="0"/>
              <a:t>para avaliação e </a:t>
            </a:r>
            <a:r>
              <a:rPr lang="pt-BR" b="1" dirty="0">
                <a:solidFill>
                  <a:srgbClr val="0070C0"/>
                </a:solidFill>
              </a:rPr>
              <a:t>monitoramento dos resultados atingidos</a:t>
            </a:r>
            <a:r>
              <a:rPr lang="pt-BR" dirty="0"/>
              <a:t>;</a:t>
            </a:r>
          </a:p>
          <a:p>
            <a:pPr marL="800100" lvl="2" indent="0" algn="just">
              <a:spcBef>
                <a:spcPts val="1200"/>
              </a:spcBef>
              <a:buNone/>
            </a:pPr>
            <a:endParaRPr lang="pt-BR" dirty="0"/>
          </a:p>
        </p:txBody>
      </p:sp>
      <p:sp>
        <p:nvSpPr>
          <p:cNvPr id="4" name="Título 1"/>
          <p:cNvSpPr>
            <a:spLocks noGrp="1"/>
          </p:cNvSpPr>
          <p:nvPr>
            <p:ph type="title"/>
          </p:nvPr>
        </p:nvSpPr>
        <p:spPr>
          <a:xfrm>
            <a:off x="677334" y="609600"/>
            <a:ext cx="8596668" cy="907473"/>
          </a:xfrm>
        </p:spPr>
        <p:txBody>
          <a:bodyPr>
            <a:normAutofit/>
          </a:bodyPr>
          <a:lstStyle/>
          <a:p>
            <a:r>
              <a:rPr lang="pt-BR" dirty="0">
                <a:solidFill>
                  <a:schemeClr val="accent4">
                    <a:lumMod val="50000"/>
                  </a:schemeClr>
                </a:solidFill>
              </a:rPr>
              <a:t>Outras </a:t>
            </a:r>
            <a:r>
              <a:rPr lang="pt-BR" dirty="0" smtClean="0">
                <a:solidFill>
                  <a:schemeClr val="accent4">
                    <a:lumMod val="50000"/>
                  </a:schemeClr>
                </a:solidFill>
              </a:rPr>
              <a:t>referências</a:t>
            </a:r>
            <a:br>
              <a:rPr lang="pt-BR" dirty="0" smtClean="0">
                <a:solidFill>
                  <a:schemeClr val="accent4">
                    <a:lumMod val="50000"/>
                  </a:schemeClr>
                </a:solidFill>
              </a:rPr>
            </a:br>
            <a:r>
              <a:rPr lang="pt-BR" sz="1300" dirty="0" smtClean="0">
                <a:solidFill>
                  <a:schemeClr val="accent4">
                    <a:lumMod val="50000"/>
                  </a:schemeClr>
                </a:solidFill>
              </a:rPr>
              <a:t>Pesquisa de jurisprudência: “análise custo-benefício” no Acórdão</a:t>
            </a:r>
            <a:endParaRPr lang="pt-BR" sz="1300" dirty="0"/>
          </a:p>
        </p:txBody>
      </p:sp>
    </p:spTree>
    <p:extLst>
      <p:ext uri="{BB962C8B-B14F-4D97-AF65-F5344CB8AC3E}">
        <p14:creationId xmlns:p14="http://schemas.microsoft.com/office/powerpoint/2010/main" val="2343340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693718"/>
            <a:ext cx="11022831" cy="4347645"/>
          </a:xfrm>
        </p:spPr>
        <p:txBody>
          <a:bodyPr>
            <a:normAutofit fontScale="85000" lnSpcReduction="20000"/>
          </a:bodyPr>
          <a:lstStyle/>
          <a:p>
            <a:pPr marL="0" indent="0" algn="just">
              <a:lnSpc>
                <a:spcPct val="120000"/>
              </a:lnSpc>
              <a:spcBef>
                <a:spcPts val="600"/>
              </a:spcBef>
              <a:buNone/>
            </a:pPr>
            <a:r>
              <a:rPr lang="pt-BR" dirty="0" smtClean="0"/>
              <a:t>(Diretora </a:t>
            </a:r>
            <a:r>
              <a:rPr lang="pt-BR" dirty="0"/>
              <a:t>do Departamento de Proteção e Defesa Econômica e </a:t>
            </a:r>
            <a:r>
              <a:rPr lang="pt-BR" dirty="0" smtClean="0"/>
              <a:t>Secretária Adjunta </a:t>
            </a:r>
            <a:r>
              <a:rPr lang="pt-BR" dirty="0"/>
              <a:t>da Secretaria </a:t>
            </a:r>
            <a:r>
              <a:rPr lang="pt-BR" dirty="0" smtClean="0"/>
              <a:t>de Direito </a:t>
            </a:r>
            <a:r>
              <a:rPr lang="pt-BR" dirty="0"/>
              <a:t>Econômico do Ministério da Justiça. Mestre em direito pela </a:t>
            </a:r>
            <a:r>
              <a:rPr lang="pt-BR" i="1" dirty="0"/>
              <a:t>Harvard Law </a:t>
            </a:r>
            <a:r>
              <a:rPr lang="pt-BR" i="1" dirty="0" err="1"/>
              <a:t>School</a:t>
            </a:r>
            <a:r>
              <a:rPr lang="pt-BR" i="1" dirty="0"/>
              <a:t> </a:t>
            </a:r>
            <a:r>
              <a:rPr lang="pt-BR" dirty="0"/>
              <a:t>e em </a:t>
            </a:r>
            <a:r>
              <a:rPr lang="pt-BR" dirty="0" smtClean="0"/>
              <a:t>direito internacional </a:t>
            </a:r>
            <a:r>
              <a:rPr lang="pt-BR" dirty="0"/>
              <a:t>pela Universidade de </a:t>
            </a:r>
            <a:r>
              <a:rPr lang="pt-BR" dirty="0" smtClean="0"/>
              <a:t>São </a:t>
            </a:r>
            <a:r>
              <a:rPr lang="pt-BR" dirty="0"/>
              <a:t>Paulo. Bacharel em direito pela Universidade de São </a:t>
            </a:r>
            <a:r>
              <a:rPr lang="pt-BR" dirty="0" smtClean="0"/>
              <a:t>Paulo).</a:t>
            </a:r>
          </a:p>
          <a:p>
            <a:pPr marL="0" indent="0" algn="just">
              <a:lnSpc>
                <a:spcPct val="120000"/>
              </a:lnSpc>
              <a:spcBef>
                <a:spcPts val="600"/>
              </a:spcBef>
              <a:buNone/>
            </a:pPr>
            <a:endParaRPr lang="pt-BR" sz="2200" dirty="0" smtClean="0"/>
          </a:p>
          <a:p>
            <a:pPr marL="0" indent="0" algn="just">
              <a:lnSpc>
                <a:spcPct val="120000"/>
              </a:lnSpc>
              <a:spcBef>
                <a:spcPts val="600"/>
              </a:spcBef>
              <a:buNone/>
            </a:pPr>
            <a:r>
              <a:rPr lang="pt-BR" sz="2400" dirty="0" smtClean="0"/>
              <a:t>O </a:t>
            </a:r>
            <a:r>
              <a:rPr lang="pt-BR" sz="2400" dirty="0"/>
              <a:t>objetivo de qualquer administrador público deve ser tornar melhor a </a:t>
            </a:r>
            <a:r>
              <a:rPr lang="pt-BR" sz="2400" dirty="0" smtClean="0"/>
              <a:t>vida de </a:t>
            </a:r>
            <a:r>
              <a:rPr lang="pt-BR" sz="2400" dirty="0"/>
              <a:t>seus jurisdicionados. E para que a administração pública possa alcançar </a:t>
            </a:r>
            <a:r>
              <a:rPr lang="pt-BR" sz="2400" dirty="0" smtClean="0"/>
              <a:t>esse objetivo</a:t>
            </a:r>
            <a:r>
              <a:rPr lang="pt-BR" sz="2400" dirty="0"/>
              <a:t>, ponderando e sopesando o impacto de diferentes medidas ou </a:t>
            </a:r>
            <a:r>
              <a:rPr lang="pt-BR" sz="2400" dirty="0" smtClean="0"/>
              <a:t>configurações institucionais </a:t>
            </a:r>
            <a:r>
              <a:rPr lang="pt-BR" sz="2400" dirty="0"/>
              <a:t>sobre o bem-estar do cidadão, </a:t>
            </a:r>
            <a:r>
              <a:rPr lang="pt-BR" sz="2400" b="1" dirty="0"/>
              <a:t>é fundamental a adoção de </a:t>
            </a:r>
            <a:r>
              <a:rPr lang="pt-BR" sz="2400" b="1" dirty="0" smtClean="0"/>
              <a:t>uma ferramenta </a:t>
            </a:r>
            <a:r>
              <a:rPr lang="pt-BR" sz="2400" b="1" dirty="0"/>
              <a:t>de cunho normativo: a análise custo-benefício.</a:t>
            </a:r>
          </a:p>
          <a:p>
            <a:pPr marL="0" indent="0" algn="just">
              <a:lnSpc>
                <a:spcPct val="120000"/>
              </a:lnSpc>
              <a:spcBef>
                <a:spcPts val="600"/>
              </a:spcBef>
              <a:buNone/>
            </a:pPr>
            <a:r>
              <a:rPr lang="pt-BR" sz="2400" dirty="0"/>
              <a:t>Este artigo demonstrou a introdução para a administração pública do </a:t>
            </a:r>
            <a:r>
              <a:rPr lang="pt-BR" sz="2400" b="1" dirty="0" smtClean="0"/>
              <a:t>princípio de </a:t>
            </a:r>
            <a:r>
              <a:rPr lang="pt-BR" sz="2400" b="1" dirty="0"/>
              <a:t>eficiência </a:t>
            </a:r>
            <a:r>
              <a:rPr lang="pt-BR" sz="2400" dirty="0"/>
              <a:t>na Constituição Federal pela EC </a:t>
            </a:r>
            <a:r>
              <a:rPr lang="pt-BR" sz="2400" dirty="0" smtClean="0"/>
              <a:t>nº </a:t>
            </a:r>
            <a:r>
              <a:rPr lang="pt-BR" sz="2400" dirty="0"/>
              <a:t>19/1998, exigindo-lhe, </a:t>
            </a:r>
            <a:r>
              <a:rPr lang="pt-BR" sz="2400" dirty="0" smtClean="0"/>
              <a:t>para além </a:t>
            </a:r>
            <a:r>
              <a:rPr lang="pt-BR" sz="2400" dirty="0"/>
              <a:t>da presteza e da efetividade, a </a:t>
            </a:r>
            <a:r>
              <a:rPr lang="pt-BR" sz="2400" b="1" dirty="0"/>
              <a:t>ponderação dos custos e benefícios de </a:t>
            </a:r>
            <a:r>
              <a:rPr lang="pt-BR" sz="2400" b="1" dirty="0" smtClean="0"/>
              <a:t>suas políticas</a:t>
            </a:r>
            <a:r>
              <a:rPr lang="pt-BR" sz="2400" dirty="0"/>
              <a:t>. Em princípio, serve como “</a:t>
            </a:r>
            <a:r>
              <a:rPr lang="pt-BR" sz="2400" b="1" dirty="0"/>
              <a:t>mandado de otimização</a:t>
            </a:r>
            <a:r>
              <a:rPr lang="pt-BR" sz="2400" dirty="0"/>
              <a:t>” e percebe-se </a:t>
            </a:r>
            <a:r>
              <a:rPr lang="pt-BR" sz="2400" dirty="0" smtClean="0"/>
              <a:t>aos poucos </a:t>
            </a:r>
            <a:r>
              <a:rPr lang="pt-BR" sz="2400" dirty="0"/>
              <a:t>sua incorporação por parte da administração </a:t>
            </a:r>
            <a:r>
              <a:rPr lang="pt-BR" sz="2400" dirty="0" smtClean="0"/>
              <a:t>pública, (...)</a:t>
            </a:r>
          </a:p>
        </p:txBody>
      </p:sp>
      <p:sp>
        <p:nvSpPr>
          <p:cNvPr id="4" name="Título 1"/>
          <p:cNvSpPr>
            <a:spLocks noGrp="1"/>
          </p:cNvSpPr>
          <p:nvPr>
            <p:ph type="title"/>
          </p:nvPr>
        </p:nvSpPr>
        <p:spPr>
          <a:xfrm>
            <a:off x="677334" y="609600"/>
            <a:ext cx="8596668" cy="907473"/>
          </a:xfrm>
        </p:spPr>
        <p:txBody>
          <a:bodyPr>
            <a:normAutofit fontScale="90000"/>
          </a:bodyPr>
          <a:lstStyle/>
          <a:p>
            <a:r>
              <a:rPr lang="pt-BR" dirty="0">
                <a:solidFill>
                  <a:schemeClr val="accent4">
                    <a:lumMod val="50000"/>
                  </a:schemeClr>
                </a:solidFill>
              </a:rPr>
              <a:t>Outras </a:t>
            </a:r>
            <a:r>
              <a:rPr lang="pt-BR" dirty="0" smtClean="0">
                <a:solidFill>
                  <a:schemeClr val="accent4">
                    <a:lumMod val="50000"/>
                  </a:schemeClr>
                </a:solidFill>
              </a:rPr>
              <a:t>referências</a:t>
            </a:r>
            <a:br>
              <a:rPr lang="pt-BR" dirty="0" smtClean="0">
                <a:solidFill>
                  <a:schemeClr val="accent4">
                    <a:lumMod val="50000"/>
                  </a:schemeClr>
                </a:solidFill>
              </a:rPr>
            </a:br>
            <a:r>
              <a:rPr lang="pt-BR" sz="1300" dirty="0" smtClean="0">
                <a:solidFill>
                  <a:schemeClr val="accent4">
                    <a:lumMod val="50000"/>
                  </a:schemeClr>
                </a:solidFill>
              </a:rPr>
              <a:t>Doutrina: 	</a:t>
            </a:r>
            <a:r>
              <a:rPr lang="pt-BR" sz="1400" dirty="0" smtClean="0">
                <a:solidFill>
                  <a:schemeClr val="accent4">
                    <a:lumMod val="50000"/>
                  </a:schemeClr>
                </a:solidFill>
              </a:rPr>
              <a:t>Análise </a:t>
            </a:r>
            <a:r>
              <a:rPr lang="pt-BR" sz="1400" dirty="0">
                <a:solidFill>
                  <a:schemeClr val="accent4">
                    <a:lumMod val="50000"/>
                  </a:schemeClr>
                </a:solidFill>
              </a:rPr>
              <a:t>de custo-benefício na </a:t>
            </a:r>
            <a:r>
              <a:rPr lang="pt-BR" sz="1400" dirty="0" smtClean="0">
                <a:solidFill>
                  <a:schemeClr val="accent4">
                    <a:lumMod val="50000"/>
                  </a:schemeClr>
                </a:solidFill>
              </a:rPr>
              <a:t>adoção de </a:t>
            </a:r>
            <a:r>
              <a:rPr lang="pt-BR" sz="1400" dirty="0">
                <a:solidFill>
                  <a:schemeClr val="accent4">
                    <a:lumMod val="50000"/>
                  </a:schemeClr>
                </a:solidFill>
              </a:rPr>
              <a:t>políticas públicas e </a:t>
            </a:r>
            <a:r>
              <a:rPr lang="pt-BR" sz="1400" dirty="0" smtClean="0">
                <a:solidFill>
                  <a:schemeClr val="accent4">
                    <a:lumMod val="50000"/>
                  </a:schemeClr>
                </a:solidFill>
              </a:rPr>
              <a:t>desafios impostos </a:t>
            </a:r>
            <a:r>
              <a:rPr lang="pt-BR" sz="1400" dirty="0">
                <a:solidFill>
                  <a:schemeClr val="accent4">
                    <a:lumMod val="50000"/>
                  </a:schemeClr>
                </a:solidFill>
              </a:rPr>
              <a:t>ao seu </a:t>
            </a:r>
            <a:r>
              <a:rPr lang="pt-BR" sz="1400" dirty="0" smtClean="0">
                <a:solidFill>
                  <a:schemeClr val="accent4">
                    <a:lumMod val="50000"/>
                  </a:schemeClr>
                </a:solidFill>
              </a:rPr>
              <a:t>formulador</a:t>
            </a:r>
            <a:br>
              <a:rPr lang="pt-BR" sz="1400" dirty="0" smtClean="0">
                <a:solidFill>
                  <a:schemeClr val="accent4">
                    <a:lumMod val="50000"/>
                  </a:schemeClr>
                </a:solidFill>
              </a:rPr>
            </a:br>
            <a:r>
              <a:rPr lang="pt-BR" sz="1400" dirty="0" smtClean="0">
                <a:solidFill>
                  <a:schemeClr val="accent4">
                    <a:lumMod val="50000"/>
                  </a:schemeClr>
                </a:solidFill>
              </a:rPr>
              <a:t>		Ana </a:t>
            </a:r>
            <a:r>
              <a:rPr lang="pt-BR" sz="1400" dirty="0">
                <a:solidFill>
                  <a:schemeClr val="accent4">
                    <a:lumMod val="50000"/>
                  </a:schemeClr>
                </a:solidFill>
              </a:rPr>
              <a:t>Paula Martinez</a:t>
            </a:r>
          </a:p>
        </p:txBody>
      </p:sp>
    </p:spTree>
    <p:extLst>
      <p:ext uri="{BB962C8B-B14F-4D97-AF65-F5344CB8AC3E}">
        <p14:creationId xmlns:p14="http://schemas.microsoft.com/office/powerpoint/2010/main" val="1633938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3517" y="1351004"/>
            <a:ext cx="4197927" cy="5329881"/>
          </a:xfrm>
        </p:spPr>
        <p:txBody>
          <a:bodyPr>
            <a:noAutofit/>
          </a:bodyPr>
          <a:lstStyle/>
          <a:p>
            <a:pPr marL="0" indent="0">
              <a:spcBef>
                <a:spcPts val="600"/>
              </a:spcBef>
              <a:buNone/>
            </a:pPr>
            <a:r>
              <a:rPr lang="en-US" sz="1000" b="1" i="1" dirty="0" smtClean="0"/>
              <a:t>2 This report examines the construction performance achieved in PFI projects so </a:t>
            </a:r>
            <a:r>
              <a:rPr lang="en-US" sz="1000" i="1" dirty="0" smtClean="0"/>
              <a:t>far. It focuses on three key areas of construction: price certainty for departments; timing of construction delivery; and the quality of design and </a:t>
            </a:r>
            <a:r>
              <a:rPr lang="pt-BR" sz="1000" i="1" dirty="0" err="1" smtClean="0"/>
              <a:t>construction</a:t>
            </a:r>
            <a:r>
              <a:rPr lang="pt-BR" sz="1000" i="1" dirty="0" smtClean="0"/>
              <a:t>. (...)</a:t>
            </a:r>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spcBef>
                <a:spcPts val="600"/>
              </a:spcBef>
              <a:buNone/>
            </a:pPr>
            <a:endParaRPr lang="pt-BR" sz="1000" i="1" dirty="0" smtClean="0"/>
          </a:p>
          <a:p>
            <a:pPr marL="0" indent="0">
              <a:buNone/>
            </a:pPr>
            <a:r>
              <a:rPr lang="en-US" sz="1000" b="1" i="1" dirty="0" smtClean="0"/>
              <a:t>11 Most public sector project managers </a:t>
            </a:r>
            <a:r>
              <a:rPr lang="en-US" sz="1000" i="1" dirty="0" smtClean="0"/>
              <a:t>surveyed were satisfied with the design and construction of their PFI buildings. They were also </a:t>
            </a:r>
            <a:r>
              <a:rPr lang="pt-BR" sz="1000" i="1" dirty="0" err="1" smtClean="0"/>
              <a:t>mostly</a:t>
            </a:r>
            <a:r>
              <a:rPr lang="pt-BR" sz="1000" i="1" dirty="0" smtClean="0"/>
              <a:t> </a:t>
            </a:r>
            <a:r>
              <a:rPr lang="pt-BR" sz="1000" i="1" dirty="0" err="1" smtClean="0"/>
              <a:t>satisfied</a:t>
            </a:r>
            <a:r>
              <a:rPr lang="pt-BR" sz="1000" i="1" dirty="0" smtClean="0"/>
              <a:t> </a:t>
            </a:r>
            <a:r>
              <a:rPr lang="pt-BR" sz="1000" i="1" dirty="0" err="1" smtClean="0"/>
              <a:t>with</a:t>
            </a:r>
            <a:r>
              <a:rPr lang="pt-BR" sz="1000" i="1" dirty="0" smtClean="0"/>
              <a:t> </a:t>
            </a:r>
            <a:r>
              <a:rPr lang="pt-BR" sz="1000" i="1" dirty="0" err="1" smtClean="0"/>
              <a:t>the</a:t>
            </a:r>
            <a:r>
              <a:rPr lang="pt-BR" sz="1000" i="1" dirty="0" smtClean="0"/>
              <a:t> performance </a:t>
            </a:r>
            <a:r>
              <a:rPr lang="pt-BR" sz="1000" i="1" dirty="0" err="1" smtClean="0"/>
              <a:t>of</a:t>
            </a:r>
            <a:r>
              <a:rPr lang="pt-BR" sz="1000" i="1" dirty="0" smtClean="0"/>
              <a:t> </a:t>
            </a:r>
            <a:r>
              <a:rPr lang="pt-BR" sz="1000" i="1" dirty="0" err="1" smtClean="0"/>
              <a:t>the</a:t>
            </a:r>
            <a:r>
              <a:rPr lang="pt-BR" sz="1000" i="1" dirty="0" smtClean="0"/>
              <a:t> </a:t>
            </a:r>
            <a:r>
              <a:rPr lang="pt-BR" sz="1000" i="1" dirty="0" err="1" smtClean="0"/>
              <a:t>building</a:t>
            </a:r>
            <a:r>
              <a:rPr lang="pt-BR" sz="1000" i="1" dirty="0" smtClean="0"/>
              <a:t>.</a:t>
            </a:r>
          </a:p>
          <a:p>
            <a:pPr marL="0" indent="0" algn="just">
              <a:spcBef>
                <a:spcPts val="600"/>
              </a:spcBef>
              <a:buNone/>
            </a:pPr>
            <a:endParaRPr lang="en-US" sz="1000" i="1" dirty="0" smtClean="0"/>
          </a:p>
          <a:p>
            <a:pPr marL="0" indent="0" algn="just">
              <a:spcBef>
                <a:spcPts val="600"/>
              </a:spcBef>
              <a:buNone/>
            </a:pPr>
            <a:endParaRPr lang="en-US" sz="1000" i="1" dirty="0" smtClean="0"/>
          </a:p>
        </p:txBody>
      </p:sp>
      <p:sp>
        <p:nvSpPr>
          <p:cNvPr id="4" name="Título 1"/>
          <p:cNvSpPr>
            <a:spLocks noGrp="1"/>
          </p:cNvSpPr>
          <p:nvPr>
            <p:ph type="title"/>
          </p:nvPr>
        </p:nvSpPr>
        <p:spPr>
          <a:xfrm>
            <a:off x="304801" y="476672"/>
            <a:ext cx="9916344" cy="780696"/>
          </a:xfrm>
        </p:spPr>
        <p:txBody>
          <a:bodyPr>
            <a:normAutofit/>
          </a:bodyPr>
          <a:lstStyle/>
          <a:p>
            <a:pPr lvl="1" algn="ctr" defTabSz="457200" rtl="0">
              <a:spcBef>
                <a:spcPct val="0"/>
              </a:spcBef>
            </a:pPr>
            <a:r>
              <a:rPr lang="pt-BR" sz="2800" b="1" dirty="0" smtClean="0">
                <a:solidFill>
                  <a:schemeClr val="accent1">
                    <a:lumMod val="75000"/>
                  </a:schemeClr>
                </a:solidFill>
                <a:latin typeface="+mn-lt"/>
              </a:rPr>
              <a:t>Entendimentos</a:t>
            </a:r>
            <a:r>
              <a:rPr lang="pt-BR" sz="2800" b="1" dirty="0" smtClean="0">
                <a:solidFill>
                  <a:schemeClr val="accent1">
                    <a:lumMod val="75000"/>
                  </a:schemeClr>
                </a:solidFill>
              </a:rPr>
              <a:t> de órgãos de auditoria e de auditores</a:t>
            </a:r>
            <a:r>
              <a:rPr lang="pt-BR" b="1" dirty="0" smtClean="0">
                <a:solidFill>
                  <a:schemeClr val="accent1">
                    <a:lumMod val="75000"/>
                  </a:schemeClr>
                </a:solidFill>
              </a:rPr>
              <a:t/>
            </a:r>
            <a:br>
              <a:rPr lang="pt-BR" b="1" dirty="0" smtClean="0">
                <a:solidFill>
                  <a:schemeClr val="accent1">
                    <a:lumMod val="75000"/>
                  </a:schemeClr>
                </a:solidFill>
              </a:rPr>
            </a:br>
            <a:r>
              <a:rPr lang="pt-BR" sz="1400" b="1" i="1" dirty="0" err="1" smtClean="0">
                <a:solidFill>
                  <a:srgbClr val="92D050"/>
                </a:solidFill>
              </a:rPr>
              <a:t>National</a:t>
            </a:r>
            <a:r>
              <a:rPr lang="pt-BR" sz="1400" b="1" i="1" dirty="0" smtClean="0">
                <a:solidFill>
                  <a:srgbClr val="92D050"/>
                </a:solidFill>
              </a:rPr>
              <a:t> </a:t>
            </a:r>
            <a:r>
              <a:rPr lang="pt-BR" sz="1400" b="1" i="1" dirty="0" err="1" smtClean="0">
                <a:solidFill>
                  <a:srgbClr val="92D050"/>
                </a:solidFill>
              </a:rPr>
              <a:t>Audit</a:t>
            </a:r>
            <a:r>
              <a:rPr lang="pt-BR" sz="1400" b="1" i="1" dirty="0" smtClean="0">
                <a:solidFill>
                  <a:srgbClr val="92D050"/>
                </a:solidFill>
              </a:rPr>
              <a:t> Office.</a:t>
            </a:r>
            <a:r>
              <a:rPr lang="pt-BR" sz="1400" i="1" dirty="0" smtClean="0">
                <a:solidFill>
                  <a:srgbClr val="92D050"/>
                </a:solidFill>
              </a:rPr>
              <a:t> </a:t>
            </a:r>
            <a:r>
              <a:rPr lang="pt-BR" sz="1400" b="1" i="1" dirty="0" smtClean="0">
                <a:solidFill>
                  <a:srgbClr val="92D050"/>
                </a:solidFill>
              </a:rPr>
              <a:t>PFI: </a:t>
            </a:r>
            <a:r>
              <a:rPr lang="pt-BR" sz="1400" b="1" i="1" dirty="0" err="1" smtClean="0">
                <a:solidFill>
                  <a:srgbClr val="92D050"/>
                </a:solidFill>
              </a:rPr>
              <a:t>Construction</a:t>
            </a:r>
            <a:r>
              <a:rPr lang="pt-BR" sz="1400" b="1" i="1" dirty="0" smtClean="0">
                <a:solidFill>
                  <a:srgbClr val="92D050"/>
                </a:solidFill>
              </a:rPr>
              <a:t> Performance. 2003</a:t>
            </a:r>
            <a:endParaRPr lang="pt-BR" sz="1400" dirty="0"/>
          </a:p>
        </p:txBody>
      </p:sp>
      <p:sp>
        <p:nvSpPr>
          <p:cNvPr id="6" name="CaixaDeTexto 5"/>
          <p:cNvSpPr txBox="1"/>
          <p:nvPr/>
        </p:nvSpPr>
        <p:spPr>
          <a:xfrm>
            <a:off x="4291445" y="1344744"/>
            <a:ext cx="7335982" cy="5555367"/>
          </a:xfrm>
          <a:prstGeom prst="rect">
            <a:avLst/>
          </a:prstGeom>
          <a:noFill/>
        </p:spPr>
        <p:txBody>
          <a:bodyPr wrap="square" rtlCol="0">
            <a:spAutoFit/>
          </a:bodyPr>
          <a:lstStyle/>
          <a:p>
            <a:pPr algn="just">
              <a:spcBef>
                <a:spcPts val="600"/>
              </a:spcBef>
            </a:pPr>
            <a:r>
              <a:rPr lang="pt-BR" sz="1400" dirty="0" smtClean="0"/>
              <a:t>2 Este relatório analisa o desempenho de construção alcançado até agora em projetos de PFI. Concentra-se em três áreas-chave da construção: segurança de preços para os departamentos; calendário de execução da obra; e a qualidade do design e construção. </a:t>
            </a:r>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endParaRPr lang="pt-BR" sz="1400" dirty="0" smtClean="0"/>
          </a:p>
          <a:p>
            <a:pPr algn="just">
              <a:spcBef>
                <a:spcPts val="600"/>
              </a:spcBef>
            </a:pPr>
            <a:r>
              <a:rPr lang="pt-BR" sz="1400" dirty="0" smtClean="0"/>
              <a:t>11 A maioria dos gerentes de projetos do setor público pesquisados estavam satisfeitos com o projeto e construção de seus prédios PFI. Eles também foram principalmente satisfeitos com o desempenho do edifício.</a:t>
            </a:r>
          </a:p>
        </p:txBody>
      </p:sp>
      <p:pic>
        <p:nvPicPr>
          <p:cNvPr id="1026" name="Picture 2"/>
          <p:cNvPicPr>
            <a:picLocks noChangeAspect="1" noChangeArrowheads="1"/>
          </p:cNvPicPr>
          <p:nvPr/>
        </p:nvPicPr>
        <p:blipFill>
          <a:blip r:embed="rId2" cstate="print"/>
          <a:srcRect/>
          <a:stretch>
            <a:fillRect/>
          </a:stretch>
        </p:blipFill>
        <p:spPr bwMode="auto">
          <a:xfrm>
            <a:off x="473368" y="2083048"/>
            <a:ext cx="3438224" cy="291645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975469" y="2083048"/>
            <a:ext cx="5564007" cy="4078761"/>
          </a:xfrm>
          <a:prstGeom prst="rect">
            <a:avLst/>
          </a:prstGeom>
          <a:noFill/>
          <a:ln w="9525">
            <a:noFill/>
            <a:miter lim="800000"/>
            <a:headEnd/>
            <a:tailEnd/>
          </a:ln>
        </p:spPr>
      </p:pic>
    </p:spTree>
    <p:extLst>
      <p:ext uri="{BB962C8B-B14F-4D97-AF65-F5344CB8AC3E}">
        <p14:creationId xmlns:p14="http://schemas.microsoft.com/office/powerpoint/2010/main" val="3268797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184" y="1639331"/>
            <a:ext cx="3591697" cy="4402032"/>
          </a:xfrm>
        </p:spPr>
        <p:txBody>
          <a:bodyPr>
            <a:noAutofit/>
          </a:bodyPr>
          <a:lstStyle/>
          <a:p>
            <a:pPr marL="0" indent="0" algn="just">
              <a:spcBef>
                <a:spcPts val="600"/>
              </a:spcBef>
              <a:buNone/>
            </a:pPr>
            <a:r>
              <a:rPr lang="en-US" sz="1000" i="1" dirty="0" smtClean="0"/>
              <a:t>1 A range of procurement options for public services is available to Government, and the Private Finance Initiative (PFI) is one of these. Some projects may not be suitable for PFI. An example is where there is uncertainty over the requirements at the outset. (…)</a:t>
            </a:r>
          </a:p>
          <a:p>
            <a:pPr marL="0" indent="0" algn="just">
              <a:spcBef>
                <a:spcPts val="600"/>
              </a:spcBef>
              <a:buNone/>
            </a:pPr>
            <a:r>
              <a:rPr lang="en-US" sz="1000" i="1" dirty="0" smtClean="0"/>
              <a:t>6 Our 2003 report found that around three quarters of PFI projects had delivered to contracted timetable and contracted price. The large majority of PFI projects completed between 2003 and 2008 and responding to our survey were still being delivered on or close to contracted timetable, though prices, for a range of reasons, were more likely to have increased than in the 2003 survey. Sixty nine per cent of PFI projects reported delivering to the contracted timetable in 2008 (not a statistically different change compared with the 2003 results) and 65 per cent to contracted price. (...)</a:t>
            </a:r>
          </a:p>
          <a:p>
            <a:pPr marL="0" indent="0" algn="just">
              <a:spcBef>
                <a:spcPts val="600"/>
              </a:spcBef>
              <a:buNone/>
            </a:pPr>
            <a:r>
              <a:rPr lang="en-US" sz="1000" i="1" dirty="0" smtClean="0"/>
              <a:t>8 Our 2008 survey indicates that 63 per cent of non-PFI projects reported delivering to timetable, and 54 per cent to contracted price. Of those projects that were delivered late, two thirds also incurred price increases  (…)</a:t>
            </a:r>
          </a:p>
          <a:p>
            <a:pPr marL="0" indent="0" algn="just">
              <a:spcBef>
                <a:spcPts val="600"/>
              </a:spcBef>
              <a:buNone/>
            </a:pPr>
            <a:r>
              <a:rPr lang="en-US" sz="1000" i="1" dirty="0" smtClean="0"/>
              <a:t>11 A large majority of PFI projects received good quality ratings from project teams and key users. Fifty three per cent of project teams gave very good quality ratings to completed projects, comparing to 22 per cent in 2003, and in neither year were poor ratings given. Almost all projects consulted users during design and operational phases, and two thirds of projects undertook environmental assessments, generally achieving required standards. (…)</a:t>
            </a:r>
          </a:p>
        </p:txBody>
      </p:sp>
      <p:sp>
        <p:nvSpPr>
          <p:cNvPr id="4" name="Título 1"/>
          <p:cNvSpPr>
            <a:spLocks noGrp="1"/>
          </p:cNvSpPr>
          <p:nvPr>
            <p:ph type="title"/>
          </p:nvPr>
        </p:nvSpPr>
        <p:spPr>
          <a:xfrm>
            <a:off x="535459" y="476672"/>
            <a:ext cx="9685685" cy="780696"/>
          </a:xfrm>
        </p:spPr>
        <p:txBody>
          <a:bodyPr>
            <a:normAutofit/>
          </a:bodyPr>
          <a:lstStyle/>
          <a:p>
            <a:pPr algn="ctr"/>
            <a:r>
              <a:rPr lang="pt-BR" sz="2800" b="1" dirty="0" smtClean="0">
                <a:solidFill>
                  <a:schemeClr val="accent1">
                    <a:lumMod val="75000"/>
                  </a:schemeClr>
                </a:solidFill>
              </a:rPr>
              <a:t>Entendimentos de órgãos de auditoria e de auditores </a:t>
            </a:r>
            <a:r>
              <a:rPr lang="pt-BR" sz="2800" b="1" i="1" dirty="0">
                <a:solidFill>
                  <a:schemeClr val="accent1">
                    <a:lumMod val="75000"/>
                  </a:schemeClr>
                </a:solidFill>
              </a:rPr>
              <a:t/>
            </a:r>
            <a:br>
              <a:rPr lang="pt-BR" sz="2800" b="1" i="1" dirty="0">
                <a:solidFill>
                  <a:schemeClr val="accent1">
                    <a:lumMod val="75000"/>
                  </a:schemeClr>
                </a:solidFill>
              </a:rPr>
            </a:br>
            <a:r>
              <a:rPr lang="pt-BR" sz="1400" i="1" dirty="0" err="1" smtClean="0">
                <a:solidFill>
                  <a:srgbClr val="92D050"/>
                </a:solidFill>
              </a:rPr>
              <a:t>National</a:t>
            </a:r>
            <a:r>
              <a:rPr lang="pt-BR" sz="1400" i="1" dirty="0" smtClean="0">
                <a:solidFill>
                  <a:srgbClr val="92D050"/>
                </a:solidFill>
              </a:rPr>
              <a:t> </a:t>
            </a:r>
            <a:r>
              <a:rPr lang="pt-BR" sz="1400" i="1" dirty="0" err="1" smtClean="0">
                <a:solidFill>
                  <a:srgbClr val="92D050"/>
                </a:solidFill>
              </a:rPr>
              <a:t>Audit</a:t>
            </a:r>
            <a:r>
              <a:rPr lang="pt-BR" sz="1400" i="1" dirty="0" smtClean="0">
                <a:solidFill>
                  <a:srgbClr val="92D050"/>
                </a:solidFill>
              </a:rPr>
              <a:t> Office. </a:t>
            </a:r>
            <a:r>
              <a:rPr lang="pt-BR" sz="1400" b="1" i="1" dirty="0" smtClean="0">
                <a:solidFill>
                  <a:srgbClr val="92D050"/>
                </a:solidFill>
              </a:rPr>
              <a:t>Performance </a:t>
            </a:r>
            <a:r>
              <a:rPr lang="pt-BR" sz="1400" b="1" i="1" dirty="0" err="1" smtClean="0">
                <a:solidFill>
                  <a:srgbClr val="92D050"/>
                </a:solidFill>
              </a:rPr>
              <a:t>on</a:t>
            </a:r>
            <a:r>
              <a:rPr lang="pt-BR" sz="1400" b="1" i="1" dirty="0" smtClean="0">
                <a:solidFill>
                  <a:srgbClr val="92D050"/>
                </a:solidFill>
              </a:rPr>
              <a:t> PFI </a:t>
            </a:r>
            <a:r>
              <a:rPr lang="pt-BR" sz="1400" b="1" i="1" dirty="0" err="1" smtClean="0">
                <a:solidFill>
                  <a:srgbClr val="92D050"/>
                </a:solidFill>
              </a:rPr>
              <a:t>Construction</a:t>
            </a:r>
            <a:r>
              <a:rPr lang="pt-BR" sz="1400" i="1" dirty="0" smtClean="0">
                <a:solidFill>
                  <a:srgbClr val="92D050"/>
                </a:solidFill>
              </a:rPr>
              <a:t>. 2009</a:t>
            </a:r>
            <a:endParaRPr lang="pt-BR" sz="1400" dirty="0"/>
          </a:p>
        </p:txBody>
      </p:sp>
      <p:sp>
        <p:nvSpPr>
          <p:cNvPr id="6" name="CaixaDeTexto 5"/>
          <p:cNvSpPr txBox="1"/>
          <p:nvPr/>
        </p:nvSpPr>
        <p:spPr>
          <a:xfrm>
            <a:off x="3945924" y="1622853"/>
            <a:ext cx="7702379" cy="4939814"/>
          </a:xfrm>
          <a:prstGeom prst="rect">
            <a:avLst/>
          </a:prstGeom>
          <a:noFill/>
        </p:spPr>
        <p:txBody>
          <a:bodyPr wrap="square" rtlCol="0">
            <a:spAutoFit/>
          </a:bodyPr>
          <a:lstStyle/>
          <a:p>
            <a:pPr algn="just">
              <a:spcBef>
                <a:spcPts val="600"/>
              </a:spcBef>
            </a:pPr>
            <a:r>
              <a:rPr lang="pt-BR" sz="1400" dirty="0" smtClean="0"/>
              <a:t>1 Uma variedade de opções de aquisição de serviços públicos está disponível para o Governo, e a Iniciativa de Financiamento Privado (PFI) é uma delas</a:t>
            </a:r>
            <a:r>
              <a:rPr lang="pt-BR" sz="1400" b="1" dirty="0" smtClean="0">
                <a:solidFill>
                  <a:srgbClr val="002060"/>
                </a:solidFill>
              </a:rPr>
              <a:t>. </a:t>
            </a:r>
            <a:r>
              <a:rPr lang="pt-BR" sz="1600" b="1" dirty="0" smtClean="0">
                <a:solidFill>
                  <a:srgbClr val="002060"/>
                </a:solidFill>
              </a:rPr>
              <a:t>Alguns projetos podem não ser adequados para PFI. Um exemplo é onde há incerteza sobre os requisitos no início</a:t>
            </a:r>
            <a:r>
              <a:rPr lang="pt-BR" sz="1400" dirty="0" smtClean="0"/>
              <a:t>. (...)</a:t>
            </a:r>
          </a:p>
          <a:p>
            <a:pPr algn="just">
              <a:spcBef>
                <a:spcPts val="600"/>
              </a:spcBef>
            </a:pPr>
            <a:r>
              <a:rPr lang="pt-BR" sz="1400" dirty="0" smtClean="0"/>
              <a:t>6 Nosso relatório de 2003 constatou que cerca de três quartos dos projetos da PFI haviam sido entregues com prazos contratados e preço contratado. A grande maioria dos projetos de PFI concluídos entre 2003 e 2008 e respondendo ao nosso inquérito ainda estavam sendo entregues dentro ou perto do cronograma contratado, embora os preços, por uma série de razões, tivessem mais probabilidade de ter aumentado do que no levantamento de 2003. Sessenta e nove por cento dos projetos de PFI relataram entregar ao cronograma contratado em 2008 (uma mudança não estatisticamente diferente comparada com os resultados de 2003) e 65 por cento ao preço contratado. (...)</a:t>
            </a:r>
          </a:p>
          <a:p>
            <a:pPr algn="just">
              <a:spcBef>
                <a:spcPts val="600"/>
              </a:spcBef>
            </a:pPr>
            <a:r>
              <a:rPr lang="pt-BR" sz="1400" dirty="0" smtClean="0"/>
              <a:t>8 Nossa pesquisa de 2008 indica que 63% dos projetos </a:t>
            </a:r>
            <a:r>
              <a:rPr lang="pt-BR" sz="1400" dirty="0" err="1" smtClean="0"/>
              <a:t>não-PFI</a:t>
            </a:r>
            <a:r>
              <a:rPr lang="pt-BR" sz="1400" dirty="0" smtClean="0"/>
              <a:t> relataram entregar ao cronograma e 54% ao preço contratado. Dos projetos que foram entregues com atraso, dois terços também sofreram aumentos de preços (...)</a:t>
            </a:r>
          </a:p>
          <a:p>
            <a:pPr algn="just">
              <a:spcBef>
                <a:spcPts val="600"/>
              </a:spcBef>
            </a:pPr>
            <a:r>
              <a:rPr lang="pt-BR" sz="1400" dirty="0" smtClean="0"/>
              <a:t>11 Uma grande maioria dos projetos PFI recebeu avaliações de boa qualidade das equipas de projeto e dos principais utilizadores. Cinquenta e três por cento das equipes de projeto deram avaliações de qualidade muito boa a projetos concluídos, comparando a 22 por cento em 2003, e em nenhum ano foram classificações pobres dadas. Quase todos os projetos consultaram os usuários durante as fases de projeto e operação e dois terços dos projetos realizaram avaliações ambientais, geralmente atingindo os padrões exigidos. (...)</a:t>
            </a:r>
          </a:p>
        </p:txBody>
      </p:sp>
    </p:spTree>
    <p:extLst>
      <p:ext uri="{BB962C8B-B14F-4D97-AF65-F5344CB8AC3E}">
        <p14:creationId xmlns:p14="http://schemas.microsoft.com/office/powerpoint/2010/main" val="4178704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184" y="1639331"/>
            <a:ext cx="3591697" cy="4402032"/>
          </a:xfrm>
        </p:spPr>
        <p:txBody>
          <a:bodyPr>
            <a:noAutofit/>
          </a:bodyPr>
          <a:lstStyle/>
          <a:p>
            <a:pPr marL="0" indent="0">
              <a:spcBef>
                <a:spcPts val="600"/>
              </a:spcBef>
              <a:buNone/>
            </a:pPr>
            <a:r>
              <a:rPr lang="pt-BR" sz="1000" b="1" i="1" dirty="0" err="1" smtClean="0"/>
              <a:t>Key</a:t>
            </a:r>
            <a:r>
              <a:rPr lang="pt-BR" sz="1000" b="1" i="1" dirty="0" smtClean="0"/>
              <a:t> </a:t>
            </a:r>
            <a:r>
              <a:rPr lang="pt-BR" sz="1000" b="1" i="1" dirty="0" err="1" smtClean="0"/>
              <a:t>messages</a:t>
            </a:r>
            <a:endParaRPr lang="pt-BR" sz="1000" b="1" i="1" dirty="0" smtClean="0"/>
          </a:p>
          <a:p>
            <a:pPr marL="0" indent="0">
              <a:spcBef>
                <a:spcPts val="600"/>
              </a:spcBef>
            </a:pPr>
            <a:r>
              <a:rPr lang="en-US" sz="1000" i="1" dirty="0" smtClean="0"/>
              <a:t>Private finance can deliver benefits but is not suitable at any price nor in every circumstance (…)</a:t>
            </a:r>
          </a:p>
          <a:p>
            <a:pPr marL="0" indent="0">
              <a:spcBef>
                <a:spcPts val="600"/>
              </a:spcBef>
            </a:pPr>
            <a:r>
              <a:rPr lang="en-US" sz="1000" i="1" dirty="0" smtClean="0"/>
              <a:t>Private finance projects normally deliver what is asked of them (…)</a:t>
            </a:r>
          </a:p>
          <a:p>
            <a:pPr marL="0" indent="0">
              <a:spcBef>
                <a:spcPts val="600"/>
              </a:spcBef>
            </a:pPr>
            <a:r>
              <a:rPr lang="en-US" sz="1000" i="1" dirty="0" smtClean="0"/>
              <a:t>Departmental justifications for using private finance are often unclear  (…)</a:t>
            </a:r>
          </a:p>
          <a:p>
            <a:pPr marL="0" indent="0">
              <a:spcBef>
                <a:spcPts val="600"/>
              </a:spcBef>
            </a:pPr>
            <a:r>
              <a:rPr lang="en-US" sz="1000" i="1" dirty="0" smtClean="0"/>
              <a:t>Institutional incentives have encouraged the use of private finance (…)</a:t>
            </a:r>
          </a:p>
          <a:p>
            <a:pPr marL="0" indent="0">
              <a:spcBef>
                <a:spcPts val="600"/>
              </a:spcBef>
            </a:pPr>
            <a:r>
              <a:rPr lang="en-US" sz="1000" i="1" dirty="0" smtClean="0"/>
              <a:t>Evaluation of the use of private finance is not well developed (…)</a:t>
            </a:r>
          </a:p>
          <a:p>
            <a:pPr marL="0" indent="0">
              <a:spcBef>
                <a:spcPts val="600"/>
              </a:spcBef>
            </a:pPr>
            <a:r>
              <a:rPr lang="en-US" sz="1000" i="1" dirty="0" smtClean="0"/>
              <a:t>Competition is vital to achieve VFM, but is not always achieved (…)</a:t>
            </a:r>
          </a:p>
          <a:p>
            <a:pPr marL="0" indent="0">
              <a:spcBef>
                <a:spcPts val="600"/>
              </a:spcBef>
            </a:pPr>
            <a:r>
              <a:rPr lang="en-US" sz="1000" i="1" dirty="0" smtClean="0"/>
              <a:t>Delivery of real risk transfer depends on a good contract (…)</a:t>
            </a:r>
          </a:p>
          <a:p>
            <a:pPr marL="0" indent="0">
              <a:spcBef>
                <a:spcPts val="600"/>
              </a:spcBef>
            </a:pPr>
            <a:r>
              <a:rPr lang="en-US" sz="1000" i="1" dirty="0" smtClean="0"/>
              <a:t>Private finance projects require very careful management (…)</a:t>
            </a:r>
          </a:p>
          <a:p>
            <a:pPr marL="0" indent="0">
              <a:spcBef>
                <a:spcPts val="600"/>
              </a:spcBef>
            </a:pPr>
            <a:r>
              <a:rPr lang="en-US" sz="1000" i="1" dirty="0" smtClean="0"/>
              <a:t>Recent developments mean care is needed in the use of private finance  (…)</a:t>
            </a:r>
          </a:p>
          <a:p>
            <a:endParaRPr lang="en-US" sz="1000" dirty="0" smtClean="0"/>
          </a:p>
          <a:p>
            <a:endParaRPr lang="en-US" sz="1000" i="1" dirty="0" smtClean="0"/>
          </a:p>
        </p:txBody>
      </p:sp>
      <p:sp>
        <p:nvSpPr>
          <p:cNvPr id="4" name="Título 1"/>
          <p:cNvSpPr>
            <a:spLocks noGrp="1"/>
          </p:cNvSpPr>
          <p:nvPr>
            <p:ph type="title"/>
          </p:nvPr>
        </p:nvSpPr>
        <p:spPr>
          <a:xfrm>
            <a:off x="535459" y="476672"/>
            <a:ext cx="9685685" cy="780696"/>
          </a:xfrm>
        </p:spPr>
        <p:txBody>
          <a:bodyPr>
            <a:normAutofit/>
          </a:bodyPr>
          <a:lstStyle/>
          <a:p>
            <a:pPr algn="ctr"/>
            <a:r>
              <a:rPr lang="pt-BR" sz="2800" b="1" dirty="0" smtClean="0">
                <a:solidFill>
                  <a:schemeClr val="accent1">
                    <a:lumMod val="75000"/>
                  </a:schemeClr>
                </a:solidFill>
              </a:rPr>
              <a:t>Entendimentos de órgãos de auditoria e de auditores </a:t>
            </a:r>
            <a:r>
              <a:rPr lang="pt-BR" sz="2800" b="1" i="1" dirty="0">
                <a:solidFill>
                  <a:schemeClr val="accent1">
                    <a:lumMod val="75000"/>
                  </a:schemeClr>
                </a:solidFill>
              </a:rPr>
              <a:t/>
            </a:r>
            <a:br>
              <a:rPr lang="pt-BR" sz="2800" b="1" i="1" dirty="0">
                <a:solidFill>
                  <a:schemeClr val="accent1">
                    <a:lumMod val="75000"/>
                  </a:schemeClr>
                </a:solidFill>
              </a:rPr>
            </a:br>
            <a:r>
              <a:rPr lang="pt-BR" sz="1400" b="1" i="1" dirty="0" err="1" smtClean="0">
                <a:solidFill>
                  <a:srgbClr val="92D050"/>
                </a:solidFill>
              </a:rPr>
              <a:t>National</a:t>
            </a:r>
            <a:r>
              <a:rPr lang="pt-BR" sz="1400" b="1" i="1" dirty="0" smtClean="0">
                <a:solidFill>
                  <a:srgbClr val="92D050"/>
                </a:solidFill>
              </a:rPr>
              <a:t> </a:t>
            </a:r>
            <a:r>
              <a:rPr lang="pt-BR" sz="1400" b="1" i="1" dirty="0" err="1" smtClean="0">
                <a:solidFill>
                  <a:srgbClr val="92D050"/>
                </a:solidFill>
              </a:rPr>
              <a:t>Audit</a:t>
            </a:r>
            <a:r>
              <a:rPr lang="pt-BR" sz="1400" b="1" i="1" dirty="0" smtClean="0">
                <a:solidFill>
                  <a:srgbClr val="92D050"/>
                </a:solidFill>
              </a:rPr>
              <a:t> Office</a:t>
            </a:r>
            <a:r>
              <a:rPr lang="pt-BR" sz="1400" i="1" dirty="0" smtClean="0">
                <a:solidFill>
                  <a:srgbClr val="92D050"/>
                </a:solidFill>
              </a:rPr>
              <a:t>.</a:t>
            </a:r>
            <a:r>
              <a:rPr lang="pt-BR" sz="1400" b="1" i="1" dirty="0" smtClean="0">
                <a:solidFill>
                  <a:srgbClr val="92D050"/>
                </a:solidFill>
              </a:rPr>
              <a:t> </a:t>
            </a:r>
            <a:r>
              <a:rPr lang="pt-BR" sz="1400" b="1" i="1" dirty="0" err="1" smtClean="0">
                <a:solidFill>
                  <a:srgbClr val="92D050"/>
                </a:solidFill>
              </a:rPr>
              <a:t>Private</a:t>
            </a:r>
            <a:r>
              <a:rPr lang="pt-BR" sz="1400" b="1" i="1" dirty="0" smtClean="0">
                <a:solidFill>
                  <a:srgbClr val="92D050"/>
                </a:solidFill>
              </a:rPr>
              <a:t> </a:t>
            </a:r>
            <a:r>
              <a:rPr lang="pt-BR" sz="1400" b="1" i="1" dirty="0" err="1" smtClean="0">
                <a:solidFill>
                  <a:srgbClr val="92D050"/>
                </a:solidFill>
              </a:rPr>
              <a:t>Finance</a:t>
            </a:r>
            <a:r>
              <a:rPr lang="pt-BR" sz="1400" b="1" i="1" dirty="0" smtClean="0">
                <a:solidFill>
                  <a:srgbClr val="92D050"/>
                </a:solidFill>
              </a:rPr>
              <a:t> </a:t>
            </a:r>
            <a:r>
              <a:rPr lang="pt-BR" sz="1400" b="1" i="1" dirty="0" err="1" smtClean="0">
                <a:solidFill>
                  <a:srgbClr val="92D050"/>
                </a:solidFill>
              </a:rPr>
              <a:t>Projects</a:t>
            </a:r>
            <a:r>
              <a:rPr lang="pt-BR" sz="1400" b="1" i="1" dirty="0" smtClean="0">
                <a:solidFill>
                  <a:srgbClr val="92D050"/>
                </a:solidFill>
              </a:rPr>
              <a:t>. 2009.</a:t>
            </a:r>
            <a:endParaRPr lang="pt-BR" sz="1400" i="1" dirty="0">
              <a:solidFill>
                <a:srgbClr val="92D050"/>
              </a:solidFill>
            </a:endParaRPr>
          </a:p>
        </p:txBody>
      </p:sp>
      <p:sp>
        <p:nvSpPr>
          <p:cNvPr id="6" name="CaixaDeTexto 5"/>
          <p:cNvSpPr txBox="1"/>
          <p:nvPr/>
        </p:nvSpPr>
        <p:spPr>
          <a:xfrm>
            <a:off x="3945924" y="1622853"/>
            <a:ext cx="7702379" cy="4231928"/>
          </a:xfrm>
          <a:prstGeom prst="rect">
            <a:avLst/>
          </a:prstGeom>
          <a:noFill/>
        </p:spPr>
        <p:txBody>
          <a:bodyPr wrap="square" rtlCol="0">
            <a:spAutoFit/>
          </a:bodyPr>
          <a:lstStyle/>
          <a:p>
            <a:pPr algn="just">
              <a:spcBef>
                <a:spcPts val="600"/>
              </a:spcBef>
            </a:pPr>
            <a:r>
              <a:rPr lang="pt-BR" sz="1600" b="1" dirty="0" smtClean="0"/>
              <a:t>Mensagens-chave</a:t>
            </a:r>
          </a:p>
          <a:p>
            <a:pPr algn="just">
              <a:spcBef>
                <a:spcPts val="600"/>
              </a:spcBef>
            </a:pPr>
            <a:r>
              <a:rPr lang="pt-BR" sz="1600" dirty="0" smtClean="0"/>
              <a:t>- </a:t>
            </a:r>
            <a:r>
              <a:rPr lang="pt-BR" sz="1600" b="1" dirty="0" smtClean="0">
                <a:solidFill>
                  <a:srgbClr val="002060"/>
                </a:solidFill>
              </a:rPr>
              <a:t>Financiamento privado pode oferecer benefícios, mas não é adequado a qualquer preço, nem em todas as circunstâncias </a:t>
            </a:r>
            <a:r>
              <a:rPr lang="pt-BR" sz="1600" dirty="0" smtClean="0"/>
              <a:t>(...)</a:t>
            </a:r>
          </a:p>
          <a:p>
            <a:pPr algn="just">
              <a:spcBef>
                <a:spcPts val="600"/>
              </a:spcBef>
            </a:pPr>
            <a:r>
              <a:rPr lang="pt-BR" sz="1600" dirty="0" smtClean="0"/>
              <a:t>- Projetos de financiamento privado normalmente entregam o que lhes é pedido (...)</a:t>
            </a:r>
          </a:p>
          <a:p>
            <a:pPr algn="just">
              <a:spcBef>
                <a:spcPts val="600"/>
              </a:spcBef>
            </a:pPr>
            <a:r>
              <a:rPr lang="pt-BR" sz="1600" dirty="0" smtClean="0"/>
              <a:t>- As justificações departamentais para o uso do financiamento privado são muitas vezes pouco claras (...)</a:t>
            </a:r>
          </a:p>
          <a:p>
            <a:pPr algn="just">
              <a:spcBef>
                <a:spcPts val="600"/>
              </a:spcBef>
            </a:pPr>
            <a:r>
              <a:rPr lang="pt-BR" sz="1600" dirty="0" smtClean="0"/>
              <a:t>- Os incentivos institucionais têm encorajado o uso do financiamento privado (...)</a:t>
            </a:r>
          </a:p>
          <a:p>
            <a:pPr algn="just">
              <a:spcBef>
                <a:spcPts val="600"/>
              </a:spcBef>
            </a:pPr>
            <a:r>
              <a:rPr lang="pt-BR" sz="1600" dirty="0" smtClean="0"/>
              <a:t>- A avaliação do uso do financiamento privado não está bem desenvolvida (...)</a:t>
            </a:r>
          </a:p>
          <a:p>
            <a:pPr algn="just">
              <a:spcBef>
                <a:spcPts val="600"/>
              </a:spcBef>
            </a:pPr>
            <a:r>
              <a:rPr lang="pt-BR" sz="1600" dirty="0" smtClean="0"/>
              <a:t>- A concorrência é vital para atingir VFM, mas nem sempre é alcançada (...)</a:t>
            </a:r>
          </a:p>
          <a:p>
            <a:pPr algn="just">
              <a:spcBef>
                <a:spcPts val="600"/>
              </a:spcBef>
            </a:pPr>
            <a:r>
              <a:rPr lang="pt-BR" sz="1600" dirty="0" smtClean="0"/>
              <a:t>- A entrega da transferência de risco real depende de um bom contrato (...)</a:t>
            </a:r>
          </a:p>
          <a:p>
            <a:pPr algn="just">
              <a:spcBef>
                <a:spcPts val="600"/>
              </a:spcBef>
            </a:pPr>
            <a:r>
              <a:rPr lang="pt-BR" sz="1600" dirty="0" smtClean="0"/>
              <a:t>- Os projetos de financiamento privado exigem uma gestão muito cuidadosa (...)</a:t>
            </a:r>
          </a:p>
          <a:p>
            <a:pPr algn="just">
              <a:spcBef>
                <a:spcPts val="600"/>
              </a:spcBef>
            </a:pPr>
            <a:r>
              <a:rPr lang="pt-BR" sz="1600" dirty="0" smtClean="0"/>
              <a:t>- Desenvolvimentos recentes indicam que é necessário cuidado no uso de financiamento privado (...)</a:t>
            </a:r>
          </a:p>
        </p:txBody>
      </p:sp>
    </p:spTree>
    <p:extLst>
      <p:ext uri="{BB962C8B-B14F-4D97-AF65-F5344CB8AC3E}">
        <p14:creationId xmlns:p14="http://schemas.microsoft.com/office/powerpoint/2010/main" val="16001724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4184" y="1639331"/>
            <a:ext cx="3591697" cy="4402032"/>
          </a:xfrm>
        </p:spPr>
        <p:txBody>
          <a:bodyPr>
            <a:noAutofit/>
          </a:bodyPr>
          <a:lstStyle/>
          <a:p>
            <a:pPr marL="0" indent="0">
              <a:spcBef>
                <a:spcPts val="600"/>
              </a:spcBef>
              <a:buNone/>
            </a:pPr>
            <a:r>
              <a:rPr lang="pt-BR" sz="1000" b="1" i="1" dirty="0" err="1" smtClean="0"/>
              <a:t>Key</a:t>
            </a:r>
            <a:r>
              <a:rPr lang="pt-BR" sz="1000" b="1" i="1" dirty="0" smtClean="0"/>
              <a:t> </a:t>
            </a:r>
            <a:r>
              <a:rPr lang="pt-BR" sz="1000" b="1" i="1" dirty="0" err="1" smtClean="0"/>
              <a:t>findings</a:t>
            </a:r>
            <a:endParaRPr lang="en-US" sz="1000" b="1" i="1" dirty="0" smtClean="0"/>
          </a:p>
          <a:p>
            <a:pPr marL="0" indent="0">
              <a:spcBef>
                <a:spcPts val="600"/>
              </a:spcBef>
              <a:buNone/>
            </a:pPr>
            <a:r>
              <a:rPr lang="en-US" sz="1000" i="1" dirty="0" smtClean="0"/>
              <a:t>10. We identified from our reports, the key enablers </a:t>
            </a:r>
            <a:r>
              <a:rPr lang="en-US" sz="1000" i="1" dirty="0" err="1" smtClean="0"/>
              <a:t>th</a:t>
            </a:r>
            <a:r>
              <a:rPr lang="en-US" sz="1000" i="1" dirty="0" smtClean="0"/>
              <a:t> 10 at allow the public sector to act as intelligent customers across all phases of a project. They are:</a:t>
            </a:r>
          </a:p>
          <a:p>
            <a:pPr marL="0" indent="0">
              <a:spcBef>
                <a:spcPts val="600"/>
              </a:spcBef>
              <a:buNone/>
            </a:pPr>
            <a:r>
              <a:rPr lang="en-US" sz="1000" i="1" dirty="0" smtClean="0"/>
              <a:t>- accurate data to make informed choices; provide accurate estimates of time and cost, get better outcomes for less, and secure value for money;</a:t>
            </a:r>
          </a:p>
          <a:p>
            <a:pPr marL="0" indent="0">
              <a:spcBef>
                <a:spcPts val="600"/>
              </a:spcBef>
              <a:buNone/>
            </a:pPr>
            <a:r>
              <a:rPr lang="en-US" sz="1000" i="1" dirty="0" smtClean="0"/>
              <a:t>- skills, capacity and experience to assess whether complex major projects represent a good deal over the life of the contract;</a:t>
            </a:r>
          </a:p>
          <a:p>
            <a:pPr marL="0" indent="0">
              <a:spcBef>
                <a:spcPts val="600"/>
              </a:spcBef>
              <a:buNone/>
            </a:pPr>
            <a:r>
              <a:rPr lang="en-US" sz="1000" i="1" dirty="0" smtClean="0"/>
              <a:t>- effective accountability and project assurance with appropriate empowerment to ensure that projects and </a:t>
            </a:r>
            <a:r>
              <a:rPr lang="en-US" sz="1000" i="1" dirty="0" err="1" smtClean="0"/>
              <a:t>programmes</a:t>
            </a:r>
            <a:r>
              <a:rPr lang="en-US" sz="1000" i="1" dirty="0" smtClean="0"/>
              <a:t> only go ahead where they will deliver value for money; and</a:t>
            </a:r>
          </a:p>
          <a:p>
            <a:pPr marL="0" indent="0">
              <a:spcBef>
                <a:spcPts val="600"/>
              </a:spcBef>
              <a:buFontTx/>
              <a:buChar char="-"/>
            </a:pPr>
            <a:r>
              <a:rPr lang="en-US" sz="1000" i="1" dirty="0" smtClean="0"/>
              <a:t>challenge to the method of procurement, the scope of the deal and </a:t>
            </a:r>
            <a:r>
              <a:rPr lang="pt-BR" sz="1000" i="1" dirty="0" err="1" smtClean="0"/>
              <a:t>the</a:t>
            </a:r>
            <a:r>
              <a:rPr lang="pt-BR" sz="1000" i="1" dirty="0" smtClean="0"/>
              <a:t> business </a:t>
            </a:r>
            <a:r>
              <a:rPr lang="en-US" sz="1000" i="1" dirty="0" smtClean="0"/>
              <a:t>case assumptions to identify opportunities to obtain better deals.</a:t>
            </a:r>
          </a:p>
        </p:txBody>
      </p:sp>
      <p:sp>
        <p:nvSpPr>
          <p:cNvPr id="4" name="Título 1"/>
          <p:cNvSpPr>
            <a:spLocks noGrp="1"/>
          </p:cNvSpPr>
          <p:nvPr>
            <p:ph type="title"/>
          </p:nvPr>
        </p:nvSpPr>
        <p:spPr>
          <a:xfrm>
            <a:off x="535459" y="476672"/>
            <a:ext cx="9685685" cy="780696"/>
          </a:xfrm>
        </p:spPr>
        <p:txBody>
          <a:bodyPr>
            <a:normAutofit/>
          </a:bodyPr>
          <a:lstStyle/>
          <a:p>
            <a:pPr algn="ctr"/>
            <a:r>
              <a:rPr lang="pt-BR" sz="2800" b="1" dirty="0" smtClean="0">
                <a:solidFill>
                  <a:schemeClr val="accent1">
                    <a:lumMod val="75000"/>
                  </a:schemeClr>
                </a:solidFill>
              </a:rPr>
              <a:t>Entendimentos de órgãos de auditoria e de auditores </a:t>
            </a:r>
            <a:r>
              <a:rPr lang="pt-BR" sz="2800" b="1" i="1" dirty="0">
                <a:solidFill>
                  <a:schemeClr val="accent1">
                    <a:lumMod val="75000"/>
                  </a:schemeClr>
                </a:solidFill>
              </a:rPr>
              <a:t/>
            </a:r>
            <a:br>
              <a:rPr lang="pt-BR" sz="2800" b="1" i="1" dirty="0">
                <a:solidFill>
                  <a:schemeClr val="accent1">
                    <a:lumMod val="75000"/>
                  </a:schemeClr>
                </a:solidFill>
              </a:rPr>
            </a:br>
            <a:r>
              <a:rPr lang="pt-BR" sz="1400" i="1" dirty="0" err="1" smtClean="0">
                <a:solidFill>
                  <a:srgbClr val="92D050"/>
                </a:solidFill>
              </a:rPr>
              <a:t>National</a:t>
            </a:r>
            <a:r>
              <a:rPr lang="pt-BR" sz="1400" i="1" dirty="0" smtClean="0">
                <a:solidFill>
                  <a:srgbClr val="92D050"/>
                </a:solidFill>
              </a:rPr>
              <a:t> </a:t>
            </a:r>
            <a:r>
              <a:rPr lang="pt-BR" sz="1400" i="1" dirty="0" err="1" smtClean="0">
                <a:solidFill>
                  <a:srgbClr val="92D050"/>
                </a:solidFill>
              </a:rPr>
              <a:t>Audit</a:t>
            </a:r>
            <a:r>
              <a:rPr lang="pt-BR" sz="1400" i="1" dirty="0" smtClean="0">
                <a:solidFill>
                  <a:srgbClr val="92D050"/>
                </a:solidFill>
              </a:rPr>
              <a:t> Office. </a:t>
            </a:r>
            <a:r>
              <a:rPr lang="en-US" sz="1400" b="1" i="1" dirty="0" smtClean="0">
                <a:solidFill>
                  <a:srgbClr val="92D050"/>
                </a:solidFill>
              </a:rPr>
              <a:t>Lessons from PFI and other projects</a:t>
            </a:r>
            <a:r>
              <a:rPr lang="pt-BR" sz="1400" i="1" dirty="0" smtClean="0">
                <a:solidFill>
                  <a:srgbClr val="92D050"/>
                </a:solidFill>
              </a:rPr>
              <a:t>. 2011.</a:t>
            </a:r>
            <a:endParaRPr lang="pt-BR" sz="1400" i="1" dirty="0">
              <a:solidFill>
                <a:srgbClr val="92D050"/>
              </a:solidFill>
            </a:endParaRPr>
          </a:p>
        </p:txBody>
      </p:sp>
      <p:sp>
        <p:nvSpPr>
          <p:cNvPr id="6" name="CaixaDeTexto 5"/>
          <p:cNvSpPr txBox="1"/>
          <p:nvPr/>
        </p:nvSpPr>
        <p:spPr>
          <a:xfrm>
            <a:off x="3945924" y="1622853"/>
            <a:ext cx="7702379" cy="3924151"/>
          </a:xfrm>
          <a:prstGeom prst="rect">
            <a:avLst/>
          </a:prstGeom>
          <a:noFill/>
        </p:spPr>
        <p:txBody>
          <a:bodyPr wrap="square" rtlCol="0">
            <a:spAutoFit/>
          </a:bodyPr>
          <a:lstStyle/>
          <a:p>
            <a:pPr algn="just">
              <a:spcBef>
                <a:spcPts val="600"/>
              </a:spcBef>
            </a:pPr>
            <a:r>
              <a:rPr lang="pt-BR" sz="1600" b="1" dirty="0" smtClean="0"/>
              <a:t>Principais conclusões</a:t>
            </a:r>
          </a:p>
          <a:p>
            <a:pPr algn="just">
              <a:spcBef>
                <a:spcPts val="600"/>
              </a:spcBef>
            </a:pPr>
            <a:r>
              <a:rPr lang="pt-BR" sz="1600" dirty="0" smtClean="0"/>
              <a:t>10. Identificamos a partir de nossos relatórios, os principais fatores que permitem que o setor público atue como um cliente inteligente em todas as fases de um projeto. Eles são:</a:t>
            </a:r>
          </a:p>
          <a:p>
            <a:pPr algn="just">
              <a:spcBef>
                <a:spcPts val="600"/>
              </a:spcBef>
            </a:pPr>
            <a:r>
              <a:rPr lang="pt-BR" sz="1600" dirty="0" smtClean="0"/>
              <a:t>- </a:t>
            </a:r>
            <a:r>
              <a:rPr lang="pt-BR" sz="1600" b="1" dirty="0" smtClean="0">
                <a:solidFill>
                  <a:srgbClr val="002060"/>
                </a:solidFill>
              </a:rPr>
              <a:t>dados precisos para fazer escolhas informadas; fornecer estimativas precisas de tempo e custo</a:t>
            </a:r>
            <a:r>
              <a:rPr lang="pt-BR" sz="1600" dirty="0" smtClean="0"/>
              <a:t>, obter melhores resultados por menos, e garantir o valor para o dinheiro;</a:t>
            </a:r>
          </a:p>
          <a:p>
            <a:pPr algn="just">
              <a:spcBef>
                <a:spcPts val="600"/>
              </a:spcBef>
            </a:pPr>
            <a:r>
              <a:rPr lang="pt-BR" sz="1600" dirty="0" smtClean="0"/>
              <a:t>- </a:t>
            </a:r>
            <a:r>
              <a:rPr lang="pt-BR" sz="1600" b="1" dirty="0" smtClean="0">
                <a:solidFill>
                  <a:srgbClr val="002060"/>
                </a:solidFill>
              </a:rPr>
              <a:t>competências, capacidade e experiência para avaliar se os grandes projetos complexos representam um bom negócio ao longo da vida do contrato</a:t>
            </a:r>
            <a:r>
              <a:rPr lang="pt-BR" sz="1600" dirty="0" smtClean="0"/>
              <a:t>;</a:t>
            </a:r>
          </a:p>
          <a:p>
            <a:pPr algn="just">
              <a:spcBef>
                <a:spcPts val="600"/>
              </a:spcBef>
              <a:buFontTx/>
              <a:buChar char="-"/>
            </a:pPr>
            <a:r>
              <a:rPr lang="pt-BR" sz="1600" b="1" dirty="0" smtClean="0">
                <a:solidFill>
                  <a:srgbClr val="002060"/>
                </a:solidFill>
              </a:rPr>
              <a:t>uma prestação de contas eficaz e uma garantia de projeto com um </a:t>
            </a:r>
            <a:r>
              <a:rPr lang="pt-BR" sz="1600" b="1" dirty="0" err="1" smtClean="0">
                <a:solidFill>
                  <a:srgbClr val="002060"/>
                </a:solidFill>
              </a:rPr>
              <a:t>empoderamento</a:t>
            </a:r>
            <a:r>
              <a:rPr lang="pt-BR" sz="1600" b="1" dirty="0" smtClean="0">
                <a:solidFill>
                  <a:srgbClr val="002060"/>
                </a:solidFill>
              </a:rPr>
              <a:t> adequado para garantir que os projetos e programas apenas prossigam em função da sua rentabilidade</a:t>
            </a:r>
            <a:r>
              <a:rPr lang="pt-BR" sz="1600" dirty="0" smtClean="0"/>
              <a:t>; e</a:t>
            </a:r>
          </a:p>
          <a:p>
            <a:pPr algn="just">
              <a:spcBef>
                <a:spcPts val="600"/>
              </a:spcBef>
              <a:buFontTx/>
              <a:buChar char="-"/>
            </a:pPr>
            <a:r>
              <a:rPr lang="pt-BR" sz="1600" dirty="0" smtClean="0"/>
              <a:t> </a:t>
            </a:r>
            <a:r>
              <a:rPr lang="pt-BR" sz="1600" b="1" dirty="0" smtClean="0">
                <a:solidFill>
                  <a:srgbClr val="002060"/>
                </a:solidFill>
              </a:rPr>
              <a:t>desafio para o método de aquisição, o escopo do negócio e as hipóteses do </a:t>
            </a:r>
            <a:r>
              <a:rPr lang="pt-BR" sz="1600" b="1" i="1" dirty="0" smtClean="0">
                <a:solidFill>
                  <a:srgbClr val="002060"/>
                </a:solidFill>
              </a:rPr>
              <a:t>business case</a:t>
            </a:r>
            <a:r>
              <a:rPr lang="pt-BR" sz="1600" b="1" dirty="0" smtClean="0">
                <a:solidFill>
                  <a:srgbClr val="002060"/>
                </a:solidFill>
              </a:rPr>
              <a:t> para identificar oportunidades para obter melhores negócios</a:t>
            </a:r>
            <a:r>
              <a:rPr lang="pt-BR" sz="1600" dirty="0" smtClean="0"/>
              <a:t>.</a:t>
            </a:r>
          </a:p>
        </p:txBody>
      </p:sp>
    </p:spTree>
    <p:extLst>
      <p:ext uri="{BB962C8B-B14F-4D97-AF65-F5344CB8AC3E}">
        <p14:creationId xmlns:p14="http://schemas.microsoft.com/office/powerpoint/2010/main" val="1175454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7881" y="620687"/>
            <a:ext cx="9463263" cy="927557"/>
          </a:xfrm>
        </p:spPr>
        <p:txBody>
          <a:bodyPr>
            <a:normAutofit/>
          </a:bodyPr>
          <a:lstStyle/>
          <a:p>
            <a:pPr algn="ctr"/>
            <a:r>
              <a:rPr lang="pt-BR" sz="2800" b="1" dirty="0" smtClean="0">
                <a:solidFill>
                  <a:schemeClr val="accent1">
                    <a:lumMod val="75000"/>
                  </a:schemeClr>
                </a:solidFill>
              </a:rPr>
              <a:t>Entendimentos de órgãos de auditoria e de auditores </a:t>
            </a:r>
            <a:r>
              <a:rPr lang="pt-BR" sz="8800" b="1" dirty="0"/>
              <a:t/>
            </a:r>
            <a:br>
              <a:rPr lang="pt-BR" sz="8800" b="1" dirty="0"/>
            </a:br>
            <a:r>
              <a:rPr lang="pt-BR" sz="1200" dirty="0" smtClean="0"/>
              <a:t>Sir </a:t>
            </a:r>
            <a:r>
              <a:rPr lang="pt-BR" sz="1200" dirty="0"/>
              <a:t>John </a:t>
            </a:r>
            <a:r>
              <a:rPr lang="pt-BR" sz="1200" dirty="0" err="1"/>
              <a:t>Bourn</a:t>
            </a:r>
            <a:r>
              <a:rPr lang="pt-BR" sz="1200" dirty="0"/>
              <a:t>, </a:t>
            </a:r>
            <a:r>
              <a:rPr lang="pt-BR" sz="1200" i="1" dirty="0" err="1"/>
              <a:t>Comptroller</a:t>
            </a:r>
            <a:r>
              <a:rPr lang="pt-BR" sz="1200" i="1" dirty="0"/>
              <a:t> </a:t>
            </a:r>
            <a:r>
              <a:rPr lang="pt-BR" sz="1200" i="1" dirty="0" err="1"/>
              <a:t>and</a:t>
            </a:r>
            <a:r>
              <a:rPr lang="pt-BR" sz="1200" i="1" dirty="0"/>
              <a:t> Auditor General </a:t>
            </a:r>
            <a:r>
              <a:rPr lang="pt-BR" sz="1200" i="1" dirty="0" err="1"/>
              <a:t>of</a:t>
            </a:r>
            <a:r>
              <a:rPr lang="pt-BR" sz="1200" i="1" dirty="0"/>
              <a:t> The United </a:t>
            </a:r>
            <a:r>
              <a:rPr lang="pt-BR" sz="1200" i="1" dirty="0" err="1"/>
              <a:t>Kingdon</a:t>
            </a:r>
            <a:r>
              <a:rPr lang="pt-BR" sz="1200" i="1" dirty="0"/>
              <a:t> </a:t>
            </a:r>
            <a:r>
              <a:rPr lang="pt-BR" sz="1200" i="1" dirty="0" smtClean="0"/>
              <a:t>1988 – 2008 </a:t>
            </a:r>
            <a:r>
              <a:rPr lang="pt-BR" sz="1200" dirty="0" smtClean="0"/>
              <a:t>(</a:t>
            </a:r>
            <a:r>
              <a:rPr lang="pt-BR" sz="1200" b="1" i="1" dirty="0" err="1" smtClean="0"/>
              <a:t>Public</a:t>
            </a:r>
            <a:r>
              <a:rPr lang="pt-BR" sz="1200" b="1" i="1" dirty="0" smtClean="0"/>
              <a:t> </a:t>
            </a:r>
            <a:r>
              <a:rPr lang="pt-BR" sz="1200" b="1" i="1" dirty="0"/>
              <a:t>Sector </a:t>
            </a:r>
            <a:r>
              <a:rPr lang="pt-BR" sz="1200" b="1" i="1" dirty="0" err="1"/>
              <a:t>Auditing</a:t>
            </a:r>
            <a:r>
              <a:rPr lang="pt-BR" sz="1200" i="1" dirty="0"/>
              <a:t>. 2007</a:t>
            </a:r>
            <a:r>
              <a:rPr lang="pt-BR" sz="1200" dirty="0"/>
              <a:t>)</a:t>
            </a:r>
          </a:p>
        </p:txBody>
      </p:sp>
      <p:sp>
        <p:nvSpPr>
          <p:cNvPr id="3" name="Espaço Reservado para Conteúdo 2"/>
          <p:cNvSpPr>
            <a:spLocks noGrp="1"/>
          </p:cNvSpPr>
          <p:nvPr>
            <p:ph idx="1"/>
          </p:nvPr>
        </p:nvSpPr>
        <p:spPr>
          <a:xfrm>
            <a:off x="619991" y="1772817"/>
            <a:ext cx="3682752" cy="4551784"/>
          </a:xfrm>
        </p:spPr>
        <p:txBody>
          <a:bodyPr>
            <a:normAutofit lnSpcReduction="10000"/>
          </a:bodyPr>
          <a:lstStyle/>
          <a:p>
            <a:pPr marL="0" indent="0" algn="just">
              <a:spcBef>
                <a:spcPts val="600"/>
              </a:spcBef>
              <a:buNone/>
            </a:pPr>
            <a:r>
              <a:rPr lang="en-US" sz="1200" i="1" dirty="0">
                <a:latin typeface="+mj-lt"/>
              </a:rPr>
              <a:t>Public private partnerships come in many forms: Joint ventures; Franchises; Concessions; Privately financed investment projects; Retaining minority shares in </a:t>
            </a:r>
            <a:r>
              <a:rPr lang="en-US" sz="1200" i="1" dirty="0" err="1">
                <a:latin typeface="+mj-lt"/>
              </a:rPr>
              <a:t>privatised</a:t>
            </a:r>
            <a:r>
              <a:rPr lang="en-US" sz="1200" i="1" dirty="0">
                <a:latin typeface="+mj-lt"/>
              </a:rPr>
              <a:t> companies; Marketing Testing against bids from a public sector provider; Use of private sector methods in public bodies.</a:t>
            </a:r>
          </a:p>
          <a:p>
            <a:pPr marL="0" indent="0" algn="just">
              <a:spcBef>
                <a:spcPts val="600"/>
              </a:spcBef>
              <a:buNone/>
            </a:pPr>
            <a:r>
              <a:rPr lang="en-US" sz="1200" i="1" dirty="0">
                <a:latin typeface="+mj-lt"/>
              </a:rPr>
              <a:t>(...)</a:t>
            </a:r>
          </a:p>
          <a:p>
            <a:pPr marL="0" indent="0" algn="just">
              <a:spcBef>
                <a:spcPts val="600"/>
              </a:spcBef>
              <a:buNone/>
            </a:pPr>
            <a:r>
              <a:rPr lang="en-US" sz="1200" i="1" dirty="0">
                <a:latin typeface="+mj-lt"/>
              </a:rPr>
              <a:t>In evaluating the value for money of such schemes the auditor should have regard to:</a:t>
            </a:r>
          </a:p>
          <a:p>
            <a:pPr marL="0" indent="0" algn="just">
              <a:spcBef>
                <a:spcPts val="600"/>
              </a:spcBef>
              <a:buFont typeface="Arial" pitchFamily="34" charset="0"/>
              <a:buChar char="•"/>
            </a:pPr>
            <a:r>
              <a:rPr lang="en-US" sz="1200" i="1" dirty="0">
                <a:latin typeface="+mj-lt"/>
              </a:rPr>
              <a:t>the business case for the project – financial and qualitative;</a:t>
            </a:r>
          </a:p>
          <a:p>
            <a:pPr marL="0" indent="0" algn="just">
              <a:spcBef>
                <a:spcPts val="600"/>
              </a:spcBef>
              <a:buFont typeface="Arial" pitchFamily="34" charset="0"/>
              <a:buChar char="•"/>
            </a:pPr>
            <a:r>
              <a:rPr lang="en-US" sz="1200" i="1" dirty="0">
                <a:latin typeface="+mj-lt"/>
              </a:rPr>
              <a:t>tendering arrangements to secure competition;</a:t>
            </a:r>
          </a:p>
          <a:p>
            <a:pPr marL="0" indent="0" algn="just">
              <a:spcBef>
                <a:spcPts val="600"/>
              </a:spcBef>
              <a:buFont typeface="Arial" pitchFamily="34" charset="0"/>
              <a:buChar char="•"/>
            </a:pPr>
            <a:r>
              <a:rPr lang="en-US" sz="1200" i="1" dirty="0">
                <a:latin typeface="+mj-lt"/>
              </a:rPr>
              <a:t>contract completion and review that the best deal been secured, with stakeholder support, price and quality combined, and appropriate risk transfer agreed;</a:t>
            </a:r>
          </a:p>
          <a:p>
            <a:pPr marL="0" indent="0" algn="just">
              <a:spcBef>
                <a:spcPts val="600"/>
              </a:spcBef>
              <a:buFont typeface="Arial" pitchFamily="34" charset="0"/>
              <a:buChar char="•"/>
            </a:pPr>
            <a:r>
              <a:rPr lang="en-US" sz="1200" i="1" dirty="0">
                <a:latin typeface="+mj-lt"/>
              </a:rPr>
              <a:t>pre-operational implementation;</a:t>
            </a:r>
          </a:p>
          <a:p>
            <a:pPr marL="0" indent="0" algn="just">
              <a:spcBef>
                <a:spcPts val="600"/>
              </a:spcBef>
              <a:buFont typeface="Arial" pitchFamily="34" charset="0"/>
              <a:buChar char="•"/>
            </a:pPr>
            <a:r>
              <a:rPr lang="en-US" sz="1200" i="1" dirty="0">
                <a:latin typeface="+mj-lt"/>
              </a:rPr>
              <a:t>early operational implementation, with the right skills and relationships for contract management;</a:t>
            </a:r>
          </a:p>
          <a:p>
            <a:pPr marL="0" indent="0" algn="just">
              <a:spcBef>
                <a:spcPts val="600"/>
              </a:spcBef>
              <a:buFont typeface="Arial" pitchFamily="34" charset="0"/>
              <a:buChar char="•"/>
            </a:pPr>
            <a:r>
              <a:rPr lang="en-US" sz="1200" i="1" dirty="0">
                <a:latin typeface="+mj-lt"/>
              </a:rPr>
              <a:t>mature operational implementation, with the right adjustment to adapt to changing technology, requirements and financing.</a:t>
            </a:r>
            <a:endParaRPr lang="pt-BR" sz="1200" i="1" dirty="0">
              <a:latin typeface="+mj-lt"/>
            </a:endParaRPr>
          </a:p>
          <a:p>
            <a:pPr>
              <a:buNone/>
            </a:pPr>
            <a:endParaRPr lang="pt-BR" sz="1200" dirty="0"/>
          </a:p>
        </p:txBody>
      </p:sp>
      <p:sp>
        <p:nvSpPr>
          <p:cNvPr id="4" name="CaixaDeTexto 3"/>
          <p:cNvSpPr txBox="1"/>
          <p:nvPr/>
        </p:nvSpPr>
        <p:spPr>
          <a:xfrm>
            <a:off x="4447309" y="1772817"/>
            <a:ext cx="7398327" cy="4447371"/>
          </a:xfrm>
          <a:prstGeom prst="rect">
            <a:avLst/>
          </a:prstGeom>
          <a:noFill/>
        </p:spPr>
        <p:txBody>
          <a:bodyPr wrap="square" rtlCol="0">
            <a:spAutoFit/>
          </a:bodyPr>
          <a:lstStyle/>
          <a:p>
            <a:pPr algn="just">
              <a:spcBef>
                <a:spcPts val="600"/>
              </a:spcBef>
            </a:pPr>
            <a:r>
              <a:rPr lang="pt-BR" sz="1400" dirty="0">
                <a:latin typeface="+mj-lt"/>
              </a:rPr>
              <a:t>Parcerias Público-Privadas vem de várias formas: </a:t>
            </a:r>
            <a:r>
              <a:rPr lang="pt-BR" sz="1400" i="1" dirty="0">
                <a:latin typeface="+mj-lt"/>
              </a:rPr>
              <a:t>Joint ventures</a:t>
            </a:r>
            <a:r>
              <a:rPr lang="pt-BR" sz="1400" dirty="0">
                <a:latin typeface="+mj-lt"/>
              </a:rPr>
              <a:t>; Franquias; Concessões; Financiamento de projetos privados de investimento; Manutenção de participações minoritárias em empresas privatizadas; Teste de marketing contra propostas de um provedor do sector público; O uso de métodos do setor privado em órgãos públicos.</a:t>
            </a:r>
          </a:p>
          <a:p>
            <a:pPr algn="just">
              <a:spcBef>
                <a:spcPts val="600"/>
              </a:spcBef>
            </a:pPr>
            <a:r>
              <a:rPr lang="pt-BR" sz="1400" dirty="0">
                <a:latin typeface="+mj-lt"/>
              </a:rPr>
              <a:t>(...)</a:t>
            </a:r>
          </a:p>
          <a:p>
            <a:pPr algn="just">
              <a:spcBef>
                <a:spcPts val="600"/>
              </a:spcBef>
            </a:pPr>
            <a:r>
              <a:rPr lang="pt-BR" sz="1400" b="1" dirty="0">
                <a:solidFill>
                  <a:srgbClr val="002060"/>
                </a:solidFill>
                <a:latin typeface="+mj-lt"/>
              </a:rPr>
              <a:t>Ao avaliar a relação custo-benefício desses regimes, o auditor deve ter em conta:</a:t>
            </a:r>
          </a:p>
          <a:p>
            <a:pPr algn="just">
              <a:spcBef>
                <a:spcPts val="600"/>
              </a:spcBef>
              <a:buFont typeface="Arial" pitchFamily="34" charset="0"/>
              <a:buChar char="•"/>
            </a:pPr>
            <a:r>
              <a:rPr lang="pt-BR" sz="1400" b="1" dirty="0">
                <a:solidFill>
                  <a:srgbClr val="002060"/>
                </a:solidFill>
                <a:latin typeface="+mj-lt"/>
              </a:rPr>
              <a:t>o </a:t>
            </a:r>
            <a:r>
              <a:rPr lang="en-US" sz="1400" b="1" i="1" dirty="0">
                <a:solidFill>
                  <a:srgbClr val="002060"/>
                </a:solidFill>
              </a:rPr>
              <a:t>business case </a:t>
            </a:r>
            <a:r>
              <a:rPr lang="pt-BR" sz="1400" b="1" dirty="0">
                <a:solidFill>
                  <a:srgbClr val="002060"/>
                </a:solidFill>
                <a:latin typeface="+mj-lt"/>
              </a:rPr>
              <a:t>para o projeto - financeiro e qualitativo;</a:t>
            </a:r>
          </a:p>
          <a:p>
            <a:pPr algn="just">
              <a:spcBef>
                <a:spcPts val="600"/>
              </a:spcBef>
              <a:buFont typeface="Arial" pitchFamily="34" charset="0"/>
              <a:buChar char="•"/>
            </a:pPr>
            <a:r>
              <a:rPr lang="pt-BR" sz="1400" b="1" dirty="0">
                <a:solidFill>
                  <a:srgbClr val="002060"/>
                </a:solidFill>
                <a:latin typeface="+mj-lt"/>
              </a:rPr>
              <a:t>regras propostas destinadas a assegurar a concorrência;</a:t>
            </a:r>
          </a:p>
          <a:p>
            <a:pPr algn="just">
              <a:spcBef>
                <a:spcPts val="600"/>
              </a:spcBef>
              <a:buFont typeface="Arial" pitchFamily="34" charset="0"/>
              <a:buChar char="•"/>
            </a:pPr>
            <a:r>
              <a:rPr lang="pt-BR" sz="1400" b="1" dirty="0">
                <a:solidFill>
                  <a:srgbClr val="002060"/>
                </a:solidFill>
                <a:latin typeface="+mj-lt"/>
              </a:rPr>
              <a:t>finalização do contrato e revisão de que o melhor negócio foi assegurado, com apoio das partes interessadas, preço e qualidade combinados, e transferência de risco adequada acordada;</a:t>
            </a:r>
          </a:p>
          <a:p>
            <a:pPr algn="just">
              <a:spcBef>
                <a:spcPts val="600"/>
              </a:spcBef>
              <a:buFont typeface="Arial" pitchFamily="34" charset="0"/>
              <a:buChar char="•"/>
            </a:pPr>
            <a:r>
              <a:rPr lang="pt-BR" sz="1400" b="1" dirty="0">
                <a:solidFill>
                  <a:srgbClr val="002060"/>
                </a:solidFill>
                <a:latin typeface="+mj-lt"/>
              </a:rPr>
              <a:t>implementação pré-operacional;</a:t>
            </a:r>
          </a:p>
          <a:p>
            <a:pPr algn="just">
              <a:spcBef>
                <a:spcPts val="600"/>
              </a:spcBef>
              <a:buFont typeface="Arial" pitchFamily="34" charset="0"/>
              <a:buChar char="•"/>
            </a:pPr>
            <a:r>
              <a:rPr lang="pt-BR" sz="1400" b="1" dirty="0">
                <a:solidFill>
                  <a:srgbClr val="002060"/>
                </a:solidFill>
                <a:latin typeface="+mj-lt"/>
              </a:rPr>
              <a:t>pré-execução operacional, com as habilidades certas e relacionamentos para a gestão de contratos;</a:t>
            </a:r>
          </a:p>
          <a:p>
            <a:pPr algn="just">
              <a:spcBef>
                <a:spcPts val="600"/>
              </a:spcBef>
              <a:buFont typeface="Arial" pitchFamily="34" charset="0"/>
              <a:buChar char="•"/>
            </a:pPr>
            <a:r>
              <a:rPr lang="pt-BR" sz="1400" b="1" dirty="0">
                <a:solidFill>
                  <a:srgbClr val="002060"/>
                </a:solidFill>
                <a:latin typeface="+mj-lt"/>
              </a:rPr>
              <a:t>execução operacional madura, com o ajuste certo para se adaptar às mudanças de tecnologia, requisitos e financiamento.</a:t>
            </a:r>
          </a:p>
          <a:p>
            <a:pPr algn="just">
              <a:spcBef>
                <a:spcPts val="600"/>
              </a:spcBef>
            </a:pPr>
            <a:r>
              <a:rPr lang="pt-BR" sz="1400" dirty="0">
                <a:latin typeface="+mj-lt"/>
              </a:rPr>
              <a:t>(...)</a:t>
            </a:r>
          </a:p>
        </p:txBody>
      </p:sp>
    </p:spTree>
    <p:extLst>
      <p:ext uri="{BB962C8B-B14F-4D97-AF65-F5344CB8AC3E}">
        <p14:creationId xmlns:p14="http://schemas.microsoft.com/office/powerpoint/2010/main" val="3886589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433021" cy="856735"/>
          </a:xfrm>
        </p:spPr>
        <p:txBody>
          <a:bodyPr>
            <a:normAutofit fontScale="90000"/>
          </a:bodyPr>
          <a:lstStyle/>
          <a:p>
            <a:pPr algn="ctr"/>
            <a:r>
              <a:rPr lang="pt-BR" sz="3100" b="1" dirty="0" smtClean="0">
                <a:solidFill>
                  <a:schemeClr val="accent1">
                    <a:lumMod val="75000"/>
                  </a:schemeClr>
                </a:solidFill>
              </a:rPr>
              <a:t>Entendimentos de órgãos de auditoria e de auditores </a:t>
            </a:r>
            <a:r>
              <a:rPr lang="pt-BR" sz="2800" b="1" dirty="0" smtClean="0">
                <a:solidFill>
                  <a:schemeClr val="accent1">
                    <a:lumMod val="75000"/>
                  </a:schemeClr>
                </a:solidFill>
              </a:rPr>
              <a:t/>
            </a:r>
            <a:br>
              <a:rPr lang="pt-BR" sz="2800" b="1" dirty="0" smtClean="0">
                <a:solidFill>
                  <a:schemeClr val="accent1">
                    <a:lumMod val="75000"/>
                  </a:schemeClr>
                </a:solidFill>
              </a:rPr>
            </a:br>
            <a:r>
              <a:rPr lang="pt-BR" sz="2000" b="1" dirty="0" smtClean="0">
                <a:solidFill>
                  <a:srgbClr val="92D050"/>
                </a:solidFill>
              </a:rPr>
              <a:t>Acórdãos do TCU</a:t>
            </a:r>
            <a:endParaRPr lang="pt-BR" sz="2000" b="1" dirty="0">
              <a:solidFill>
                <a:srgbClr val="92D050"/>
              </a:solidFill>
            </a:endParaRPr>
          </a:p>
        </p:txBody>
      </p:sp>
      <p:sp>
        <p:nvSpPr>
          <p:cNvPr id="3" name="Espaço Reservado para Conteúdo 2"/>
          <p:cNvSpPr>
            <a:spLocks noGrp="1"/>
          </p:cNvSpPr>
          <p:nvPr>
            <p:ph idx="1"/>
          </p:nvPr>
        </p:nvSpPr>
        <p:spPr>
          <a:xfrm>
            <a:off x="677334" y="1334530"/>
            <a:ext cx="11094536" cy="5231027"/>
          </a:xfrm>
        </p:spPr>
        <p:txBody>
          <a:bodyPr>
            <a:normAutofit fontScale="62500" lnSpcReduction="20000"/>
          </a:bodyPr>
          <a:lstStyle/>
          <a:p>
            <a:pPr algn="just" fontAlgn="base">
              <a:buNone/>
            </a:pPr>
            <a:r>
              <a:rPr lang="pt-BR" b="1" dirty="0" smtClean="0"/>
              <a:t>Complexo Datacenter</a:t>
            </a:r>
          </a:p>
          <a:p>
            <a:pPr lvl="2" algn="just" fontAlgn="base">
              <a:buNone/>
            </a:pPr>
            <a:r>
              <a:rPr lang="pt-BR" b="1" dirty="0" smtClean="0"/>
              <a:t>Breve Descrição:</a:t>
            </a:r>
            <a:r>
              <a:rPr lang="pt-BR" dirty="0" smtClean="0"/>
              <a:t> construção de complexo Datacenter na chamada Cidade Digital, em Brasília, e prestação de serviços de gerenciamento, manutenção e operação da infraestrutura predial que é compartilhada pelas instituições bancárias contratantes, Banco do Brasil e Caixa Econômica Federal.</a:t>
            </a:r>
          </a:p>
          <a:p>
            <a:pPr lvl="2" algn="just" fontAlgn="base">
              <a:buNone/>
            </a:pPr>
            <a:r>
              <a:rPr lang="pt-BR" b="1" dirty="0" smtClean="0"/>
              <a:t>Estágio:</a:t>
            </a:r>
            <a:r>
              <a:rPr lang="pt-BR" dirty="0" smtClean="0"/>
              <a:t> contrato em operação.</a:t>
            </a:r>
          </a:p>
          <a:p>
            <a:pPr lvl="2" algn="just" fontAlgn="base">
              <a:buNone/>
            </a:pPr>
            <a:r>
              <a:rPr lang="pt-BR" b="1" dirty="0" smtClean="0"/>
              <a:t>Órgão responsável:</a:t>
            </a:r>
            <a:r>
              <a:rPr lang="pt-BR" dirty="0" smtClean="0"/>
              <a:t> Ministério da Fazenda/ Banco do Brasil e Caixa Econômica Federal</a:t>
            </a:r>
          </a:p>
          <a:p>
            <a:pPr lvl="1" algn="just" fontAlgn="base">
              <a:buNone/>
            </a:pPr>
            <a:r>
              <a:rPr lang="pt-BR" dirty="0" smtClean="0"/>
              <a:t>Acórdão 1969/2010 - Plenário</a:t>
            </a:r>
          </a:p>
          <a:p>
            <a:pPr lvl="1" algn="just" fontAlgn="base">
              <a:buNone/>
            </a:pPr>
            <a:r>
              <a:rPr lang="pt-BR" dirty="0" smtClean="0"/>
              <a:t>Acórdão 69/2010 - Plenário</a:t>
            </a:r>
          </a:p>
          <a:p>
            <a:pPr lvl="1" algn="just" fontAlgn="base">
              <a:buNone/>
            </a:pPr>
            <a:r>
              <a:rPr lang="pt-BR" dirty="0" smtClean="0"/>
              <a:t>Acórdão 2572/2009 – Plenário</a:t>
            </a:r>
          </a:p>
          <a:p>
            <a:pPr lvl="1" algn="just" fontAlgn="base">
              <a:buNone/>
            </a:pPr>
            <a:r>
              <a:rPr lang="pt-BR" dirty="0" smtClean="0"/>
              <a:t>Acórdão 851/2009 – Plenário</a:t>
            </a:r>
          </a:p>
          <a:p>
            <a:pPr algn="just">
              <a:buNone/>
            </a:pPr>
            <a:r>
              <a:rPr lang="pt-BR" b="1" dirty="0" smtClean="0"/>
              <a:t>Pontal de Irrigação</a:t>
            </a:r>
          </a:p>
          <a:p>
            <a:pPr lvl="2" algn="just" fontAlgn="base">
              <a:buNone/>
            </a:pPr>
            <a:r>
              <a:rPr lang="pt-BR" b="1" dirty="0" smtClean="0"/>
              <a:t>Breve Descrição:</a:t>
            </a:r>
            <a:r>
              <a:rPr lang="pt-BR" dirty="0" smtClean="0"/>
              <a:t> obras na infraestrutura de irrigação e desenvolvimento agrícola, com integração de pequenos agricultores, no Perímetro Pontal, em Petrolina (PE). A região conta com aproximadamente 33 mil hectares, dos quais 7,7 mil são irrigáveis;</a:t>
            </a:r>
          </a:p>
          <a:p>
            <a:pPr lvl="2" algn="just" fontAlgn="base">
              <a:buNone/>
            </a:pPr>
            <a:r>
              <a:rPr lang="pt-BR" b="1" dirty="0" smtClean="0"/>
              <a:t>Estágio:</a:t>
            </a:r>
            <a:r>
              <a:rPr lang="pt-BR" dirty="0" smtClean="0"/>
              <a:t> realizada licitação de PPP em 2010 (Concorrência Internacional n.º 01/2010 do Ministério da Integração Nacional). Contrato não foi assinado em razão da desistência do vencedor. Garantia de proposta executada pelo órgão licitante.</a:t>
            </a:r>
          </a:p>
          <a:p>
            <a:pPr lvl="2" algn="just" fontAlgn="base">
              <a:buNone/>
            </a:pPr>
            <a:r>
              <a:rPr lang="pt-BR" b="1" dirty="0" smtClean="0"/>
              <a:t>Órgão responsável:</a:t>
            </a:r>
            <a:r>
              <a:rPr lang="pt-BR" dirty="0" smtClean="0"/>
              <a:t> Ministério da Integração Nacional</a:t>
            </a:r>
          </a:p>
          <a:p>
            <a:pPr lvl="1" algn="just" fontAlgn="base">
              <a:buNone/>
            </a:pPr>
            <a:r>
              <a:rPr lang="pt-BR" dirty="0" smtClean="0"/>
              <a:t>Acórdão 3079/2010 – Plenário </a:t>
            </a:r>
          </a:p>
          <a:p>
            <a:pPr lvl="1" algn="just" fontAlgn="base">
              <a:buNone/>
            </a:pPr>
            <a:r>
              <a:rPr lang="pt-BR" dirty="0" smtClean="0"/>
              <a:t>Acórdão 2886/2008 – Plenário</a:t>
            </a:r>
          </a:p>
          <a:p>
            <a:pPr algn="just">
              <a:buNone/>
            </a:pPr>
            <a:r>
              <a:rPr lang="pt-BR" b="1" dirty="0" smtClean="0"/>
              <a:t>BR 116-324</a:t>
            </a:r>
          </a:p>
          <a:p>
            <a:pPr lvl="2" algn="just" fontAlgn="base">
              <a:buNone/>
            </a:pPr>
            <a:r>
              <a:rPr lang="pt-BR" b="1" dirty="0" smtClean="0"/>
              <a:t>Breve descrição:</a:t>
            </a:r>
            <a:r>
              <a:rPr lang="pt-BR" dirty="0" smtClean="0"/>
              <a:t> restauração, manutenção, operação e aumento de capacidade da BR 116/ BR 324.</a:t>
            </a:r>
          </a:p>
          <a:p>
            <a:pPr lvl="2" algn="just" fontAlgn="base">
              <a:buNone/>
            </a:pPr>
            <a:r>
              <a:rPr lang="pt-BR" b="1" dirty="0" smtClean="0"/>
              <a:t>Estágio:</a:t>
            </a:r>
            <a:r>
              <a:rPr lang="pt-BR" dirty="0" smtClean="0"/>
              <a:t> projeto de PPP descontinuado. Reestruturado sob outra modalidade contratual.</a:t>
            </a:r>
          </a:p>
          <a:p>
            <a:pPr lvl="2" algn="just" fontAlgn="base">
              <a:buNone/>
            </a:pPr>
            <a:r>
              <a:rPr lang="pt-BR" b="1" dirty="0" smtClean="0"/>
              <a:t>Órgão responsável:</a:t>
            </a:r>
            <a:r>
              <a:rPr lang="pt-BR" dirty="0" smtClean="0"/>
              <a:t> Ministério dos Transportes</a:t>
            </a:r>
          </a:p>
          <a:p>
            <a:pPr lvl="1" algn="just">
              <a:buNone/>
            </a:pPr>
            <a:r>
              <a:rPr lang="pt-BR" dirty="0" smtClean="0"/>
              <a:t>Acórdão 101/2007- Plenário</a:t>
            </a:r>
          </a:p>
          <a:p>
            <a:endParaRPr lang="pt-BR" dirty="0"/>
          </a:p>
        </p:txBody>
      </p:sp>
    </p:spTree>
    <p:extLst>
      <p:ext uri="{BB962C8B-B14F-4D97-AF65-F5344CB8AC3E}">
        <p14:creationId xmlns:p14="http://schemas.microsoft.com/office/powerpoint/2010/main" val="3118124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2999656" y="4653136"/>
            <a:ext cx="6400800" cy="409600"/>
          </a:xfrm>
        </p:spPr>
        <p:txBody>
          <a:bodyPr>
            <a:noAutofit/>
          </a:bodyPr>
          <a:lstStyle/>
          <a:p>
            <a:pPr algn="ctr"/>
            <a:r>
              <a:rPr lang="pt-BR" sz="1600" dirty="0">
                <a:solidFill>
                  <a:srgbClr val="002060"/>
                </a:solidFill>
              </a:rPr>
              <a:t>Carlos Augusto de Melo </a:t>
            </a:r>
            <a:r>
              <a:rPr lang="pt-BR" sz="1600" dirty="0" smtClean="0">
                <a:solidFill>
                  <a:srgbClr val="002060"/>
                </a:solidFill>
              </a:rPr>
              <a:t>Ferraz</a:t>
            </a:r>
          </a:p>
          <a:p>
            <a:pPr algn="ctr"/>
            <a:r>
              <a:rPr lang="pt-BR" sz="1200" dirty="0" smtClean="0">
                <a:solidFill>
                  <a:srgbClr val="002060"/>
                </a:solidFill>
              </a:rPr>
              <a:t>Cel. : (65) 99618-8899. E-mail: carlosmf@tcu.gov.br</a:t>
            </a:r>
            <a:endParaRPr lang="pt-BR" sz="1200" dirty="0">
              <a:solidFill>
                <a:srgbClr val="002060"/>
              </a:solidFill>
            </a:endParaRPr>
          </a:p>
          <a:p>
            <a:pPr algn="ctr"/>
            <a:r>
              <a:rPr lang="pt-BR" sz="1200" dirty="0">
                <a:solidFill>
                  <a:srgbClr val="002060"/>
                </a:solidFill>
              </a:rPr>
              <a:t>Cuiabá,  </a:t>
            </a:r>
            <a:r>
              <a:rPr lang="pt-BR" sz="1200" dirty="0" smtClean="0">
                <a:solidFill>
                  <a:srgbClr val="002060"/>
                </a:solidFill>
              </a:rPr>
              <a:t>31 de maio de </a:t>
            </a:r>
            <a:r>
              <a:rPr lang="pt-BR" sz="1200" dirty="0">
                <a:solidFill>
                  <a:srgbClr val="002060"/>
                </a:solidFill>
              </a:rPr>
              <a:t>2017</a:t>
            </a:r>
          </a:p>
        </p:txBody>
      </p:sp>
      <p:sp>
        <p:nvSpPr>
          <p:cNvPr id="6" name="CaixaDeTexto 4"/>
          <p:cNvSpPr txBox="1"/>
          <p:nvPr/>
        </p:nvSpPr>
        <p:spPr>
          <a:xfrm>
            <a:off x="2711624" y="620689"/>
            <a:ext cx="7344816" cy="1200329"/>
          </a:xfrm>
          <a:prstGeom prst="rect">
            <a:avLst/>
          </a:prstGeom>
          <a:noFill/>
        </p:spPr>
        <p:txBody>
          <a:bodyPr wrap="square">
            <a:spAutoFit/>
          </a:bodyPr>
          <a:lstStyle/>
          <a:p>
            <a:pPr algn="ctr">
              <a:defRPr/>
            </a:pPr>
            <a:r>
              <a:rPr lang="pt-BR" sz="3600" b="1" dirty="0">
                <a:solidFill>
                  <a:schemeClr val="accent6">
                    <a:lumMod val="75000"/>
                  </a:schemeClr>
                </a:solidFill>
                <a:effectLst>
                  <a:outerShdw blurRad="50800" dist="38100" dir="2700000" algn="tl" rotWithShape="0">
                    <a:srgbClr val="000000">
                      <a:alpha val="43000"/>
                    </a:srgbClr>
                  </a:outerShdw>
                </a:effectLst>
                <a:latin typeface="+mj-lt"/>
              </a:rPr>
              <a:t>Grato pela atenção e participação!</a:t>
            </a:r>
          </a:p>
        </p:txBody>
      </p:sp>
    </p:spTree>
    <p:extLst>
      <p:ext uri="{BB962C8B-B14F-4D97-AF65-F5344CB8AC3E}">
        <p14:creationId xmlns:p14="http://schemas.microsoft.com/office/powerpoint/2010/main" val="379499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735281"/>
            <a:ext cx="11199475" cy="3553691"/>
          </a:xfrm>
        </p:spPr>
        <p:txBody>
          <a:bodyPr>
            <a:normAutofit/>
          </a:bodyPr>
          <a:lstStyle/>
          <a:p>
            <a:pPr>
              <a:buFont typeface="+mj-lt"/>
              <a:buAutoNum type="arabicPeriod"/>
            </a:pPr>
            <a:r>
              <a:rPr lang="pt-BR" dirty="0" smtClean="0">
                <a:solidFill>
                  <a:schemeClr val="tx1">
                    <a:lumMod val="95000"/>
                    <a:lumOff val="5000"/>
                  </a:schemeClr>
                </a:solidFill>
              </a:rPr>
              <a:t>Os recursos são limitados. Economia é a ciência da escassez.</a:t>
            </a:r>
          </a:p>
          <a:p>
            <a:pPr>
              <a:buFont typeface="+mj-lt"/>
              <a:buAutoNum type="arabicPeriod"/>
            </a:pPr>
            <a:r>
              <a:rPr lang="pt-BR" dirty="0" smtClean="0">
                <a:solidFill>
                  <a:schemeClr val="tx1">
                    <a:lumMod val="95000"/>
                    <a:lumOff val="5000"/>
                  </a:schemeClr>
                </a:solidFill>
              </a:rPr>
              <a:t>Valor é um juízo subjetivo</a:t>
            </a:r>
            <a:r>
              <a:rPr lang="pt-BR" baseline="30000" dirty="0" smtClean="0">
                <a:solidFill>
                  <a:schemeClr val="tx1">
                    <a:lumMod val="95000"/>
                    <a:lumOff val="5000"/>
                  </a:schemeClr>
                </a:solidFill>
              </a:rPr>
              <a:t>1</a:t>
            </a:r>
            <a:r>
              <a:rPr lang="pt-BR" dirty="0" smtClean="0">
                <a:solidFill>
                  <a:schemeClr val="tx1">
                    <a:lumMod val="95000"/>
                    <a:lumOff val="5000"/>
                  </a:schemeClr>
                </a:solidFill>
              </a:rPr>
              <a:t>. Transações voluntárias produzem situações </a:t>
            </a:r>
            <a:r>
              <a:rPr lang="pt-BR" dirty="0" err="1" smtClean="0">
                <a:solidFill>
                  <a:schemeClr val="tx1">
                    <a:lumMod val="95000"/>
                    <a:lumOff val="5000"/>
                  </a:schemeClr>
                </a:solidFill>
              </a:rPr>
              <a:t>pareto</a:t>
            </a:r>
            <a:r>
              <a:rPr lang="pt-BR" dirty="0" smtClean="0">
                <a:solidFill>
                  <a:schemeClr val="tx1">
                    <a:lumMod val="95000"/>
                    <a:lumOff val="5000"/>
                  </a:schemeClr>
                </a:solidFill>
              </a:rPr>
              <a:t> superiores.</a:t>
            </a:r>
          </a:p>
          <a:p>
            <a:pPr>
              <a:buFont typeface="+mj-lt"/>
              <a:buAutoNum type="arabicPeriod"/>
            </a:pPr>
            <a:r>
              <a:rPr lang="pt-BR" dirty="0">
                <a:solidFill>
                  <a:schemeClr val="tx1">
                    <a:lumMod val="95000"/>
                    <a:lumOff val="5000"/>
                  </a:schemeClr>
                </a:solidFill>
              </a:rPr>
              <a:t>Uma situação econômica é </a:t>
            </a:r>
            <a:r>
              <a:rPr lang="pt-BR" dirty="0" err="1">
                <a:solidFill>
                  <a:schemeClr val="tx1">
                    <a:lumMod val="95000"/>
                    <a:lumOff val="5000"/>
                  </a:schemeClr>
                </a:solidFill>
              </a:rPr>
              <a:t>Káldor</a:t>
            </a:r>
            <a:r>
              <a:rPr lang="pt-BR" dirty="0">
                <a:solidFill>
                  <a:schemeClr val="tx1">
                    <a:lumMod val="95000"/>
                    <a:lumOff val="5000"/>
                  </a:schemeClr>
                </a:solidFill>
              </a:rPr>
              <a:t>-Hicks superior a uma primeira, se os que se beneficiam da mudança da primeira para a segunda podem, em teoria, compensar aqueles que sofrem as consequências da mudança</a:t>
            </a:r>
            <a:endParaRPr lang="pt-BR" dirty="0" smtClean="0">
              <a:solidFill>
                <a:schemeClr val="tx1">
                  <a:lumMod val="95000"/>
                  <a:lumOff val="5000"/>
                </a:schemeClr>
              </a:solidFill>
            </a:endParaRPr>
          </a:p>
          <a:p>
            <a:pPr>
              <a:buFont typeface="+mj-lt"/>
              <a:buAutoNum type="arabicPeriod"/>
            </a:pPr>
            <a:r>
              <a:rPr lang="pt-BR" dirty="0" smtClean="0">
                <a:solidFill>
                  <a:schemeClr val="tx1">
                    <a:lumMod val="95000"/>
                    <a:lumOff val="5000"/>
                  </a:schemeClr>
                </a:solidFill>
              </a:rPr>
              <a:t>Mercado </a:t>
            </a:r>
            <a:r>
              <a:rPr lang="pt-BR" dirty="0">
                <a:solidFill>
                  <a:schemeClr val="tx1">
                    <a:lumMod val="95000"/>
                    <a:lumOff val="5000"/>
                  </a:schemeClr>
                </a:solidFill>
              </a:rPr>
              <a:t>e empresas </a:t>
            </a:r>
            <a:r>
              <a:rPr lang="pt-BR" dirty="0" smtClean="0">
                <a:solidFill>
                  <a:schemeClr val="tx1">
                    <a:lumMod val="95000"/>
                    <a:lumOff val="5000"/>
                  </a:schemeClr>
                </a:solidFill>
              </a:rPr>
              <a:t>não são a mesma coisa. Mercado é o lugar onde ocorrem transações voluntárias.</a:t>
            </a:r>
          </a:p>
          <a:p>
            <a:pPr>
              <a:buFont typeface="+mj-lt"/>
              <a:buAutoNum type="arabicPeriod"/>
            </a:pPr>
            <a:r>
              <a:rPr lang="pt-BR" dirty="0" smtClean="0">
                <a:solidFill>
                  <a:schemeClr val="tx1">
                    <a:lumMod val="95000"/>
                    <a:lumOff val="5000"/>
                  </a:schemeClr>
                </a:solidFill>
              </a:rPr>
              <a:t>As empresas não são inerentemente eficientes. Pessoas e empresas respondem a incentivos.</a:t>
            </a:r>
          </a:p>
          <a:p>
            <a:pPr>
              <a:buFont typeface="+mj-lt"/>
              <a:buAutoNum type="arabicPeriod"/>
            </a:pPr>
            <a:r>
              <a:rPr lang="pt-BR" dirty="0" smtClean="0">
                <a:solidFill>
                  <a:schemeClr val="tx1">
                    <a:lumMod val="95000"/>
                    <a:lumOff val="5000"/>
                  </a:schemeClr>
                </a:solidFill>
              </a:rPr>
              <a:t>Pessoas (legitimamente) possuem interesses. Nem sempre os interesses do agente estão alinhados aos interesses do principal</a:t>
            </a:r>
            <a:r>
              <a:rPr lang="pt-BR" baseline="30000" dirty="0" smtClean="0">
                <a:solidFill>
                  <a:schemeClr val="tx1">
                    <a:lumMod val="95000"/>
                    <a:lumOff val="5000"/>
                  </a:schemeClr>
                </a:solidFill>
              </a:rPr>
              <a:t>2</a:t>
            </a:r>
            <a:r>
              <a:rPr lang="pt-BR" dirty="0" smtClean="0">
                <a:solidFill>
                  <a:schemeClr val="tx1">
                    <a:lumMod val="95000"/>
                    <a:lumOff val="5000"/>
                  </a:schemeClr>
                </a:solidFill>
              </a:rPr>
              <a:t>.</a:t>
            </a:r>
          </a:p>
        </p:txBody>
      </p:sp>
      <p:sp>
        <p:nvSpPr>
          <p:cNvPr id="4" name="Título 1"/>
          <p:cNvSpPr>
            <a:spLocks noGrp="1"/>
          </p:cNvSpPr>
          <p:nvPr>
            <p:ph type="title"/>
          </p:nvPr>
        </p:nvSpPr>
        <p:spPr>
          <a:xfrm>
            <a:off x="1929246" y="589788"/>
            <a:ext cx="8229600" cy="636680"/>
          </a:xfrm>
        </p:spPr>
        <p:txBody>
          <a:bodyPr>
            <a:normAutofit/>
          </a:bodyPr>
          <a:lstStyle/>
          <a:p>
            <a:r>
              <a:rPr lang="pt-BR" sz="2800" b="1" dirty="0">
                <a:solidFill>
                  <a:schemeClr val="accent1">
                    <a:lumMod val="75000"/>
                  </a:schemeClr>
                </a:solidFill>
              </a:rPr>
              <a:t>Algumas noções básicas de microeconomia</a:t>
            </a:r>
          </a:p>
        </p:txBody>
      </p:sp>
      <p:sp>
        <p:nvSpPr>
          <p:cNvPr id="5" name="CaixaDeTexto 4"/>
          <p:cNvSpPr txBox="1"/>
          <p:nvPr/>
        </p:nvSpPr>
        <p:spPr>
          <a:xfrm>
            <a:off x="677333" y="5372100"/>
            <a:ext cx="11097491" cy="723275"/>
          </a:xfrm>
          <a:prstGeom prst="rect">
            <a:avLst/>
          </a:prstGeom>
          <a:noFill/>
        </p:spPr>
        <p:txBody>
          <a:bodyPr wrap="square" rtlCol="0">
            <a:spAutoFit/>
          </a:bodyPr>
          <a:lstStyle/>
          <a:p>
            <a:pPr marL="342900" indent="-342900">
              <a:spcBef>
                <a:spcPts val="600"/>
              </a:spcBef>
              <a:buAutoNum type="arabicPeriod"/>
            </a:pPr>
            <a:r>
              <a:rPr lang="pt-BR" sz="1200" dirty="0" err="1" smtClean="0"/>
              <a:t>Menger</a:t>
            </a:r>
            <a:r>
              <a:rPr lang="pt-BR" sz="1200" dirty="0"/>
              <a:t>, Carl. </a:t>
            </a:r>
            <a:r>
              <a:rPr lang="pt-BR" sz="1200" b="1" dirty="0"/>
              <a:t>Princípios de Economia Política</a:t>
            </a:r>
            <a:r>
              <a:rPr lang="pt-BR" sz="1200" dirty="0"/>
              <a:t> (1871</a:t>
            </a:r>
            <a:r>
              <a:rPr lang="pt-BR" sz="1200" dirty="0" smtClean="0"/>
              <a:t>).</a:t>
            </a:r>
          </a:p>
          <a:p>
            <a:pPr marL="342900" indent="-342900">
              <a:spcBef>
                <a:spcPts val="600"/>
              </a:spcBef>
              <a:buAutoNum type="arabicPeriod"/>
            </a:pPr>
            <a:r>
              <a:rPr lang="en-US" sz="1200" dirty="0"/>
              <a:t>Jensen, Michael C. and William H. </a:t>
            </a:r>
            <a:r>
              <a:rPr lang="en-US" sz="1200" dirty="0" err="1"/>
              <a:t>Meckling</a:t>
            </a:r>
            <a:r>
              <a:rPr lang="en-US" sz="1200" dirty="0"/>
              <a:t>. 1976. </a:t>
            </a:r>
            <a:r>
              <a:rPr lang="en-US" sz="1200" b="1" i="1" dirty="0"/>
              <a:t>Theory of the firm: Managerial behavior, agency costs and ownership structure</a:t>
            </a:r>
            <a:r>
              <a:rPr lang="en-US" sz="1200" dirty="0"/>
              <a:t>. Journal of Financial Economics (October), 3(4): 305–360. </a:t>
            </a:r>
            <a:endParaRPr lang="pt-BR" sz="1200" dirty="0" smtClean="0"/>
          </a:p>
        </p:txBody>
      </p:sp>
    </p:spTree>
    <p:extLst>
      <p:ext uri="{BB962C8B-B14F-4D97-AF65-F5344CB8AC3E}">
        <p14:creationId xmlns:p14="http://schemas.microsoft.com/office/powerpoint/2010/main" val="252757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527464"/>
            <a:ext cx="10825403" cy="3377045"/>
          </a:xfrm>
        </p:spPr>
        <p:txBody>
          <a:bodyPr>
            <a:normAutofit/>
          </a:bodyPr>
          <a:lstStyle/>
          <a:p>
            <a:pPr>
              <a:buFont typeface="+mj-lt"/>
              <a:buAutoNum type="arabicPeriod" startAt="7"/>
            </a:pPr>
            <a:r>
              <a:rPr lang="pt-BR" dirty="0" smtClean="0">
                <a:solidFill>
                  <a:schemeClr val="tx1">
                    <a:lumMod val="95000"/>
                    <a:lumOff val="5000"/>
                  </a:schemeClr>
                </a:solidFill>
              </a:rPr>
              <a:t>O </a:t>
            </a:r>
            <a:r>
              <a:rPr lang="pt-BR" dirty="0">
                <a:solidFill>
                  <a:schemeClr val="tx1">
                    <a:lumMod val="95000"/>
                    <a:lumOff val="5000"/>
                  </a:schemeClr>
                </a:solidFill>
              </a:rPr>
              <a:t>bem estar social não corresponde ao bem estar privado, uma vez que falhas de mercado podem permitir a transferência de custos (da atividade produtiva) para terceiros (</a:t>
            </a:r>
            <a:r>
              <a:rPr lang="pt-BR" dirty="0" smtClean="0">
                <a:solidFill>
                  <a:schemeClr val="tx1">
                    <a:lumMod val="95000"/>
                    <a:lumOff val="5000"/>
                  </a:schemeClr>
                </a:solidFill>
              </a:rPr>
              <a:t>externalidades)</a:t>
            </a:r>
            <a:r>
              <a:rPr lang="pt-BR" baseline="30000" dirty="0" smtClean="0">
                <a:solidFill>
                  <a:schemeClr val="tx1">
                    <a:lumMod val="95000"/>
                    <a:lumOff val="5000"/>
                  </a:schemeClr>
                </a:solidFill>
              </a:rPr>
              <a:t>3</a:t>
            </a:r>
            <a:r>
              <a:rPr lang="pt-BR" dirty="0" smtClean="0">
                <a:solidFill>
                  <a:schemeClr val="tx1">
                    <a:lumMod val="95000"/>
                    <a:lumOff val="5000"/>
                  </a:schemeClr>
                </a:solidFill>
              </a:rPr>
              <a:t>. </a:t>
            </a:r>
          </a:p>
          <a:p>
            <a:pPr>
              <a:buFont typeface="+mj-lt"/>
              <a:buAutoNum type="arabicPeriod" startAt="7"/>
            </a:pPr>
            <a:r>
              <a:rPr lang="pt-BR" dirty="0" smtClean="0">
                <a:solidFill>
                  <a:schemeClr val="tx1">
                    <a:lumMod val="95000"/>
                    <a:lumOff val="5000"/>
                  </a:schemeClr>
                </a:solidFill>
              </a:rPr>
              <a:t>Quando </a:t>
            </a:r>
            <a:r>
              <a:rPr lang="pt-BR" dirty="0">
                <a:solidFill>
                  <a:schemeClr val="tx1">
                    <a:lumMod val="95000"/>
                    <a:lumOff val="5000"/>
                  </a:schemeClr>
                </a:solidFill>
              </a:rPr>
              <a:t>um economista está comparando arranjos sociais alternativos, a maneira apropriada de proceder é comparar o produto social total produzido por cada um desses </a:t>
            </a:r>
            <a:r>
              <a:rPr lang="pt-BR" dirty="0" smtClean="0">
                <a:solidFill>
                  <a:schemeClr val="tx1">
                    <a:lumMod val="95000"/>
                    <a:lumOff val="5000"/>
                  </a:schemeClr>
                </a:solidFill>
              </a:rPr>
              <a:t>arranjos</a:t>
            </a:r>
            <a:r>
              <a:rPr lang="pt-BR" baseline="30000" dirty="0" smtClean="0">
                <a:solidFill>
                  <a:schemeClr val="tx1">
                    <a:lumMod val="95000"/>
                    <a:lumOff val="5000"/>
                  </a:schemeClr>
                </a:solidFill>
              </a:rPr>
              <a:t>4</a:t>
            </a:r>
            <a:r>
              <a:rPr lang="pt-BR" dirty="0" smtClean="0">
                <a:solidFill>
                  <a:schemeClr val="tx1">
                    <a:lumMod val="95000"/>
                    <a:lumOff val="5000"/>
                  </a:schemeClr>
                </a:solidFill>
              </a:rPr>
              <a:t>.</a:t>
            </a:r>
          </a:p>
          <a:p>
            <a:pPr>
              <a:buFont typeface="+mj-lt"/>
              <a:buAutoNum type="arabicPeriod" startAt="7"/>
            </a:pPr>
            <a:r>
              <a:rPr lang="pt-BR" dirty="0" smtClean="0">
                <a:solidFill>
                  <a:schemeClr val="tx1">
                    <a:lumMod val="95000"/>
                    <a:lumOff val="5000"/>
                  </a:schemeClr>
                </a:solidFill>
              </a:rPr>
              <a:t>A gestão de risco eficiente implica que o risco deve ficar com a parte capaz de melhor gerenciá-lo</a:t>
            </a:r>
            <a:r>
              <a:rPr lang="pt-BR" baseline="30000" dirty="0" smtClean="0">
                <a:solidFill>
                  <a:schemeClr val="tx1">
                    <a:lumMod val="95000"/>
                    <a:lumOff val="5000"/>
                  </a:schemeClr>
                </a:solidFill>
              </a:rPr>
              <a:t>5</a:t>
            </a:r>
            <a:r>
              <a:rPr lang="pt-BR" dirty="0" smtClean="0">
                <a:solidFill>
                  <a:schemeClr val="tx1">
                    <a:lumMod val="95000"/>
                    <a:lumOff val="5000"/>
                  </a:schemeClr>
                </a:solidFill>
              </a:rPr>
              <a:t>.</a:t>
            </a:r>
          </a:p>
          <a:p>
            <a:pPr>
              <a:buFont typeface="+mj-lt"/>
              <a:buAutoNum type="arabicPeriod" startAt="7"/>
            </a:pPr>
            <a:r>
              <a:rPr lang="pt-BR" dirty="0" smtClean="0">
                <a:solidFill>
                  <a:schemeClr val="tx1">
                    <a:lumMod val="95000"/>
                    <a:lumOff val="5000"/>
                  </a:schemeClr>
                </a:solidFill>
              </a:rPr>
              <a:t>Na área social, consequências não intencionais decorrem de ações propositais</a:t>
            </a:r>
            <a:r>
              <a:rPr lang="pt-BR" baseline="30000" dirty="0" smtClean="0">
                <a:solidFill>
                  <a:schemeClr val="tx1">
                    <a:lumMod val="95000"/>
                    <a:lumOff val="5000"/>
                  </a:schemeClr>
                </a:solidFill>
              </a:rPr>
              <a:t>6</a:t>
            </a:r>
            <a:r>
              <a:rPr lang="pt-BR" dirty="0" smtClean="0">
                <a:solidFill>
                  <a:schemeClr val="tx1">
                    <a:lumMod val="95000"/>
                    <a:lumOff val="5000"/>
                  </a:schemeClr>
                </a:solidFill>
              </a:rPr>
              <a:t>.</a:t>
            </a:r>
          </a:p>
        </p:txBody>
      </p:sp>
      <p:sp>
        <p:nvSpPr>
          <p:cNvPr id="5" name="CaixaDeTexto 4"/>
          <p:cNvSpPr txBox="1"/>
          <p:nvPr/>
        </p:nvSpPr>
        <p:spPr>
          <a:xfrm>
            <a:off x="677333" y="5049982"/>
            <a:ext cx="11097491" cy="1508105"/>
          </a:xfrm>
          <a:prstGeom prst="rect">
            <a:avLst/>
          </a:prstGeom>
          <a:noFill/>
        </p:spPr>
        <p:txBody>
          <a:bodyPr wrap="square" rtlCol="0">
            <a:spAutoFit/>
          </a:bodyPr>
          <a:lstStyle/>
          <a:p>
            <a:pPr marL="342900" indent="-342900">
              <a:spcBef>
                <a:spcPts val="600"/>
              </a:spcBef>
              <a:buFont typeface="+mj-lt"/>
              <a:buAutoNum type="arabicPeriod" startAt="3"/>
            </a:pPr>
            <a:r>
              <a:rPr lang="pt-BR" sz="1200" dirty="0" err="1" smtClean="0"/>
              <a:t>Pigou</a:t>
            </a:r>
            <a:r>
              <a:rPr lang="pt-BR" sz="1200" dirty="0"/>
              <a:t>, Arthur Cecil. </a:t>
            </a:r>
            <a:r>
              <a:rPr lang="pt-BR" sz="1200" b="1" i="1" dirty="0"/>
              <a:t>The </a:t>
            </a:r>
            <a:r>
              <a:rPr lang="pt-BR" sz="1200" b="1" i="1" dirty="0" err="1"/>
              <a:t>economics</a:t>
            </a:r>
            <a:r>
              <a:rPr lang="pt-BR" sz="1200" b="1" i="1" dirty="0"/>
              <a:t> </a:t>
            </a:r>
            <a:r>
              <a:rPr lang="pt-BR" sz="1200" b="1" i="1" dirty="0" err="1"/>
              <a:t>of</a:t>
            </a:r>
            <a:r>
              <a:rPr lang="pt-BR" sz="1200" b="1" i="1" dirty="0"/>
              <a:t> </a:t>
            </a:r>
            <a:r>
              <a:rPr lang="pt-BR" sz="1200" b="1" i="1" dirty="0" err="1"/>
              <a:t>welfare</a:t>
            </a:r>
            <a:r>
              <a:rPr lang="pt-BR" sz="1200" dirty="0"/>
              <a:t>. </a:t>
            </a:r>
            <a:r>
              <a:rPr lang="pt-BR" sz="1200" i="1" dirty="0"/>
              <a:t>London:</a:t>
            </a:r>
            <a:r>
              <a:rPr lang="pt-BR" sz="1200" dirty="0"/>
              <a:t> </a:t>
            </a:r>
            <a:r>
              <a:rPr lang="pt-BR" sz="1200" dirty="0" err="1"/>
              <a:t>Macmillan</a:t>
            </a:r>
            <a:r>
              <a:rPr lang="pt-BR" sz="1200" dirty="0"/>
              <a:t>, </a:t>
            </a:r>
            <a:r>
              <a:rPr lang="pt-BR" sz="1200" dirty="0" smtClean="0"/>
              <a:t>1920.</a:t>
            </a:r>
          </a:p>
          <a:p>
            <a:pPr marL="342900" indent="-342900">
              <a:spcBef>
                <a:spcPts val="600"/>
              </a:spcBef>
              <a:buFont typeface="+mj-lt"/>
              <a:buAutoNum type="arabicPeriod" startAt="3"/>
            </a:pPr>
            <a:r>
              <a:rPr lang="en-US" sz="1200" dirty="0" smtClean="0"/>
              <a:t>Coase</a:t>
            </a:r>
            <a:r>
              <a:rPr lang="en-US" sz="1200" dirty="0"/>
              <a:t>, Ronald. </a:t>
            </a:r>
            <a:r>
              <a:rPr lang="en-US" sz="1200" b="1" i="1" dirty="0"/>
              <a:t>The problem of social cost.</a:t>
            </a:r>
            <a:r>
              <a:rPr lang="en-US" sz="1200" dirty="0"/>
              <a:t> </a:t>
            </a:r>
            <a:r>
              <a:rPr lang="en-US" sz="1200" i="1" dirty="0"/>
              <a:t>Journal of Law and Economics</a:t>
            </a:r>
            <a:r>
              <a:rPr lang="en-US" sz="1200" dirty="0"/>
              <a:t>, Vol. 3. </a:t>
            </a:r>
            <a:r>
              <a:rPr lang="pt-BR" sz="1200" dirty="0"/>
              <a:t>(</a:t>
            </a:r>
            <a:r>
              <a:rPr lang="pt-BR" sz="1200" dirty="0" err="1"/>
              <a:t>Oct</a:t>
            </a:r>
            <a:r>
              <a:rPr lang="pt-BR" sz="1200" dirty="0"/>
              <a:t>., 1960), pp. 1-44</a:t>
            </a:r>
            <a:r>
              <a:rPr lang="pt-BR" sz="1200" dirty="0" smtClean="0"/>
              <a:t>.</a:t>
            </a:r>
          </a:p>
          <a:p>
            <a:pPr marL="342900" indent="-342900">
              <a:spcBef>
                <a:spcPts val="600"/>
              </a:spcBef>
              <a:buFont typeface="+mj-lt"/>
              <a:buAutoNum type="arabicPeriod" startAt="3"/>
            </a:pPr>
            <a:r>
              <a:rPr lang="en-US" sz="1200" i="1" dirty="0" smtClean="0"/>
              <a:t>European </a:t>
            </a:r>
            <a:r>
              <a:rPr lang="en-US" sz="1200" i="1" dirty="0"/>
              <a:t>Union. European Commission. Directorate-General for Research. </a:t>
            </a:r>
            <a:r>
              <a:rPr lang="en-US" sz="1200" b="1" i="1" dirty="0"/>
              <a:t>Risk management in the procurement of innovation. Concepts and empirical evidence in the European Union</a:t>
            </a:r>
            <a:r>
              <a:rPr lang="en-US" sz="1200" i="1" dirty="0"/>
              <a:t>. European Commission. Brussels: European Commission, </a:t>
            </a:r>
            <a:r>
              <a:rPr lang="en-US" sz="1200" i="1" dirty="0" smtClean="0"/>
              <a:t>2010.</a:t>
            </a:r>
          </a:p>
          <a:p>
            <a:pPr marL="342900" indent="-342900">
              <a:spcBef>
                <a:spcPts val="600"/>
              </a:spcBef>
              <a:buFont typeface="+mj-lt"/>
              <a:buAutoNum type="arabicPeriod" startAt="3"/>
            </a:pPr>
            <a:r>
              <a:rPr lang="en-US" sz="1200" dirty="0"/>
              <a:t>Merton, Robert </a:t>
            </a:r>
            <a:r>
              <a:rPr lang="en-US" sz="1200" dirty="0" smtClean="0"/>
              <a:t>K.</a:t>
            </a:r>
            <a:r>
              <a:rPr lang="en-US" sz="1200" dirty="0"/>
              <a:t> </a:t>
            </a:r>
            <a:r>
              <a:rPr lang="en-US" sz="1200" b="1" i="1" dirty="0" smtClean="0"/>
              <a:t>On </a:t>
            </a:r>
            <a:r>
              <a:rPr lang="en-US" sz="1200" b="1" i="1" dirty="0"/>
              <a:t>Social Structure and </a:t>
            </a:r>
            <a:r>
              <a:rPr lang="en-US" sz="1200" b="1" i="1" dirty="0" smtClean="0"/>
              <a:t>Science</a:t>
            </a:r>
            <a:r>
              <a:rPr lang="en-US" sz="1200" i="1" dirty="0" smtClean="0"/>
              <a:t>.</a:t>
            </a:r>
            <a:r>
              <a:rPr lang="en-US" sz="1200" i="1" dirty="0"/>
              <a:t> The University of Chicago Press</a:t>
            </a:r>
            <a:r>
              <a:rPr lang="en-US" sz="1200" dirty="0"/>
              <a:t>. Retrieved </a:t>
            </a:r>
            <a:r>
              <a:rPr lang="en-US" sz="1200" dirty="0" smtClean="0"/>
              <a:t>2012-11-21. 1996.</a:t>
            </a:r>
          </a:p>
          <a:p>
            <a:pPr marL="342900" indent="-342900">
              <a:spcBef>
                <a:spcPts val="600"/>
              </a:spcBef>
              <a:buFont typeface="+mj-lt"/>
              <a:buAutoNum type="arabicPeriod" startAt="3"/>
            </a:pPr>
            <a:endParaRPr lang="pt-BR" sz="1200" dirty="0"/>
          </a:p>
        </p:txBody>
      </p:sp>
      <p:sp>
        <p:nvSpPr>
          <p:cNvPr id="6" name="Título 1"/>
          <p:cNvSpPr>
            <a:spLocks noGrp="1"/>
          </p:cNvSpPr>
          <p:nvPr>
            <p:ph type="title"/>
          </p:nvPr>
        </p:nvSpPr>
        <p:spPr>
          <a:xfrm>
            <a:off x="1929246" y="589788"/>
            <a:ext cx="8229600" cy="636680"/>
          </a:xfrm>
        </p:spPr>
        <p:txBody>
          <a:bodyPr>
            <a:normAutofit/>
          </a:bodyPr>
          <a:lstStyle/>
          <a:p>
            <a:r>
              <a:rPr lang="pt-BR" sz="2800" b="1" dirty="0">
                <a:solidFill>
                  <a:schemeClr val="accent1">
                    <a:lumMod val="75000"/>
                  </a:schemeClr>
                </a:solidFill>
              </a:rPr>
              <a:t>Algumas noções básicas de microeconomia</a:t>
            </a:r>
          </a:p>
        </p:txBody>
      </p:sp>
      <p:pic>
        <p:nvPicPr>
          <p:cNvPr id="7" name="Picture 8" descr="Unintended Consequences cartoons, Unintended Consequences cartoon, funny, Unintended Consequences picture, Unintended Consequences pictures, Unintended Consequences image, Unintended Consequences images, Unintended Consequences illustration, Unintended Consequences illustrations"/>
          <p:cNvPicPr>
            <a:picLocks noChangeAspect="1" noChangeArrowheads="1"/>
          </p:cNvPicPr>
          <p:nvPr/>
        </p:nvPicPr>
        <p:blipFill>
          <a:blip r:embed="rId2" cstate="print"/>
          <a:srcRect/>
          <a:stretch>
            <a:fillRect/>
          </a:stretch>
        </p:blipFill>
        <p:spPr bwMode="auto">
          <a:xfrm>
            <a:off x="8382000" y="3648074"/>
            <a:ext cx="3810000" cy="3209926"/>
          </a:xfrm>
          <a:prstGeom prst="rect">
            <a:avLst/>
          </a:prstGeom>
          <a:noFill/>
        </p:spPr>
      </p:pic>
      <p:pic>
        <p:nvPicPr>
          <p:cNvPr id="8" name="Picture 4" descr="Giraffes"/>
          <p:cNvPicPr>
            <a:picLocks noChangeAspect="1" noChangeArrowheads="1"/>
          </p:cNvPicPr>
          <p:nvPr/>
        </p:nvPicPr>
        <p:blipFill>
          <a:blip r:embed="rId3" cstate="print"/>
          <a:srcRect/>
          <a:stretch>
            <a:fillRect/>
          </a:stretch>
        </p:blipFill>
        <p:spPr bwMode="auto">
          <a:xfrm>
            <a:off x="677333" y="3976595"/>
            <a:ext cx="6450831" cy="2552883"/>
          </a:xfrm>
          <a:prstGeom prst="rect">
            <a:avLst/>
          </a:prstGeom>
          <a:noFill/>
        </p:spPr>
      </p:pic>
    </p:spTree>
    <p:extLst>
      <p:ext uri="{BB962C8B-B14F-4D97-AF65-F5344CB8AC3E}">
        <p14:creationId xmlns:p14="http://schemas.microsoft.com/office/powerpoint/2010/main" val="428158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76746" y="1628800"/>
            <a:ext cx="8821882" cy="4695800"/>
          </a:xfrm>
        </p:spPr>
        <p:txBody>
          <a:bodyPr>
            <a:normAutofit/>
          </a:bodyPr>
          <a:lstStyle/>
          <a:p>
            <a:pPr algn="just">
              <a:lnSpc>
                <a:spcPct val="120000"/>
              </a:lnSpc>
              <a:spcBef>
                <a:spcPts val="600"/>
              </a:spcBef>
              <a:buFont typeface="+mj-lt"/>
              <a:buAutoNum type="arabicPeriod" startAt="11"/>
            </a:pPr>
            <a:r>
              <a:rPr lang="pt-BR" dirty="0" smtClean="0">
                <a:solidFill>
                  <a:schemeClr val="tx1">
                    <a:lumMod val="95000"/>
                    <a:lumOff val="5000"/>
                  </a:schemeClr>
                </a:solidFill>
              </a:rPr>
              <a:t>Do ponto de vista econômico, as finalidades do direito contratual são:</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Possibilitar que as pessoas cooperem convertendo jogos com soluções não cooperativas e ineficientes em soluções cooperativas e eficientes;</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Incentivar a revelação eficiente de informações dentro da relação contratual;</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Assegurar um comprometimento ótimo com o cumprimento do contrato;</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Assegurar uma confiança ótima;</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Minimizar os custos de transação da negociação de contratos fornecendo condições e regulamentações supletivas eficientes;</a:t>
            </a:r>
          </a:p>
          <a:p>
            <a:pPr lvl="1" algn="just">
              <a:lnSpc>
                <a:spcPct val="120000"/>
              </a:lnSpc>
              <a:spcBef>
                <a:spcPts val="600"/>
              </a:spcBef>
              <a:buFont typeface="Arial" pitchFamily="34" charset="0"/>
              <a:buChar char="•"/>
            </a:pPr>
            <a:r>
              <a:rPr lang="pt-BR" dirty="0" smtClean="0">
                <a:solidFill>
                  <a:schemeClr val="tx1">
                    <a:lumMod val="95000"/>
                    <a:lumOff val="5000"/>
                  </a:schemeClr>
                </a:solidFill>
              </a:rPr>
              <a:t>Promover relações duradouras, que resolvem o problema de cooperação recorrendo menos aos tribunais para a execução de contratos. </a:t>
            </a:r>
          </a:p>
          <a:p>
            <a:endParaRPr lang="pt-BR" dirty="0"/>
          </a:p>
        </p:txBody>
      </p:sp>
      <p:sp>
        <p:nvSpPr>
          <p:cNvPr id="5" name="Título 1"/>
          <p:cNvSpPr>
            <a:spLocks noGrp="1"/>
          </p:cNvSpPr>
          <p:nvPr>
            <p:ph type="title"/>
          </p:nvPr>
        </p:nvSpPr>
        <p:spPr>
          <a:xfrm>
            <a:off x="1929246" y="589788"/>
            <a:ext cx="8229600" cy="636680"/>
          </a:xfrm>
        </p:spPr>
        <p:txBody>
          <a:bodyPr>
            <a:normAutofit/>
          </a:bodyPr>
          <a:lstStyle/>
          <a:p>
            <a:r>
              <a:rPr lang="pt-BR" sz="2800" b="1" dirty="0">
                <a:solidFill>
                  <a:schemeClr val="accent1">
                    <a:lumMod val="75000"/>
                  </a:schemeClr>
                </a:solidFill>
              </a:rPr>
              <a:t>Algumas noções básicas de microeconomia</a:t>
            </a:r>
          </a:p>
        </p:txBody>
      </p:sp>
    </p:spTree>
    <p:extLst>
      <p:ext uri="{BB962C8B-B14F-4D97-AF65-F5344CB8AC3E}">
        <p14:creationId xmlns:p14="http://schemas.microsoft.com/office/powerpoint/2010/main" val="3517812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704088"/>
            <a:ext cx="8229600" cy="852704"/>
          </a:xfrm>
        </p:spPr>
        <p:txBody>
          <a:bodyPr>
            <a:noAutofit/>
          </a:bodyPr>
          <a:lstStyle/>
          <a:p>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endParaRPr lang="pt-BR" sz="2800" b="1" i="1" dirty="0">
              <a:solidFill>
                <a:schemeClr val="accent1">
                  <a:lumMod val="75000"/>
                </a:schemeClr>
              </a:solidFill>
            </a:endParaRPr>
          </a:p>
        </p:txBody>
      </p:sp>
      <p:sp>
        <p:nvSpPr>
          <p:cNvPr id="3" name="Espaço Reservado para Conteúdo 2"/>
          <p:cNvSpPr>
            <a:spLocks noGrp="1"/>
          </p:cNvSpPr>
          <p:nvPr>
            <p:ph idx="1"/>
          </p:nvPr>
        </p:nvSpPr>
        <p:spPr>
          <a:xfrm>
            <a:off x="304800" y="1278193"/>
            <a:ext cx="11641393" cy="5407741"/>
          </a:xfrm>
        </p:spPr>
        <p:txBody>
          <a:bodyPr>
            <a:noAutofit/>
          </a:bodyPr>
          <a:lstStyle/>
          <a:p>
            <a:pPr>
              <a:buNone/>
            </a:pPr>
            <a:r>
              <a:rPr lang="pt-BR" sz="1200" i="1" dirty="0" err="1" smtClean="0">
                <a:solidFill>
                  <a:schemeClr val="tx1"/>
                </a:solidFill>
              </a:rPr>
              <a:t>New</a:t>
            </a:r>
            <a:r>
              <a:rPr lang="pt-BR" sz="1200" i="1" dirty="0" smtClean="0">
                <a:solidFill>
                  <a:schemeClr val="tx1"/>
                </a:solidFill>
              </a:rPr>
              <a:t> </a:t>
            </a:r>
            <a:r>
              <a:rPr lang="pt-BR" sz="1200" i="1" dirty="0" err="1" smtClean="0">
                <a:solidFill>
                  <a:schemeClr val="tx1"/>
                </a:solidFill>
              </a:rPr>
              <a:t>Public</a:t>
            </a:r>
            <a:r>
              <a:rPr lang="pt-BR" sz="1200" i="1" dirty="0" smtClean="0">
                <a:solidFill>
                  <a:schemeClr val="tx1"/>
                </a:solidFill>
              </a:rPr>
              <a:t> </a:t>
            </a:r>
            <a:r>
              <a:rPr lang="pt-BR" sz="1200" i="1" dirty="0" err="1" smtClean="0">
                <a:solidFill>
                  <a:schemeClr val="tx1"/>
                </a:solidFill>
              </a:rPr>
              <a:t>Managemen</a:t>
            </a:r>
            <a:r>
              <a:rPr lang="pt-BR" sz="1200" i="1" dirty="0" smtClean="0">
                <a:solidFill>
                  <a:schemeClr val="tx1"/>
                </a:solidFill>
              </a:rPr>
              <a:t> </a:t>
            </a:r>
            <a:r>
              <a:rPr lang="pt-BR" sz="1200" i="1" dirty="0" err="1" smtClean="0">
                <a:solidFill>
                  <a:schemeClr val="tx1"/>
                </a:solidFill>
              </a:rPr>
              <a:t>Reform</a:t>
            </a:r>
            <a:r>
              <a:rPr lang="pt-BR" sz="1200" i="1" dirty="0" smtClean="0">
                <a:solidFill>
                  <a:schemeClr val="tx1"/>
                </a:solidFill>
              </a:rPr>
              <a:t> </a:t>
            </a:r>
            <a:r>
              <a:rPr lang="pt-BR" sz="1200" dirty="0" smtClean="0">
                <a:solidFill>
                  <a:schemeClr val="tx1"/>
                </a:solidFill>
              </a:rPr>
              <a:t>no</a:t>
            </a:r>
            <a:r>
              <a:rPr lang="pt-BR" sz="1200" i="1" dirty="0" smtClean="0">
                <a:solidFill>
                  <a:schemeClr val="tx1"/>
                </a:solidFill>
              </a:rPr>
              <a:t> </a:t>
            </a:r>
            <a:r>
              <a:rPr lang="pt-BR" sz="1200" dirty="0" smtClean="0">
                <a:solidFill>
                  <a:schemeClr val="tx1"/>
                </a:solidFill>
              </a:rPr>
              <a:t>Reino Unido</a:t>
            </a:r>
          </a:p>
          <a:p>
            <a:pPr>
              <a:buNone/>
            </a:pPr>
            <a:r>
              <a:rPr lang="pt-BR" sz="1200" dirty="0" smtClean="0">
                <a:solidFill>
                  <a:schemeClr val="tx1"/>
                </a:solidFill>
              </a:rPr>
              <a:t>Partido Conservador: 1979 – 1997</a:t>
            </a:r>
          </a:p>
          <a:p>
            <a:pPr lvl="1">
              <a:buNone/>
            </a:pPr>
            <a:r>
              <a:rPr lang="pt-BR" sz="1200" dirty="0" smtClean="0">
                <a:solidFill>
                  <a:schemeClr val="tx1"/>
                </a:solidFill>
              </a:rPr>
              <a:t>Margareth </a:t>
            </a:r>
            <a:r>
              <a:rPr lang="pt-BR" sz="1200" dirty="0" err="1" smtClean="0">
                <a:solidFill>
                  <a:schemeClr val="tx1"/>
                </a:solidFill>
              </a:rPr>
              <a:t>Tatcher</a:t>
            </a:r>
            <a:r>
              <a:rPr lang="pt-BR" sz="1200" dirty="0" smtClean="0">
                <a:solidFill>
                  <a:schemeClr val="tx1"/>
                </a:solidFill>
              </a:rPr>
              <a:t>: 1979 a 1990</a:t>
            </a:r>
          </a:p>
          <a:p>
            <a:pPr lvl="1">
              <a:buNone/>
            </a:pPr>
            <a:r>
              <a:rPr lang="pt-BR" sz="1200" dirty="0" smtClean="0">
                <a:solidFill>
                  <a:schemeClr val="tx1"/>
                </a:solidFill>
              </a:rPr>
              <a:t>John Major: 1990 a 1997</a:t>
            </a:r>
          </a:p>
          <a:p>
            <a:pPr>
              <a:buNone/>
            </a:pPr>
            <a:r>
              <a:rPr lang="pt-BR" sz="1200" dirty="0" smtClean="0">
                <a:solidFill>
                  <a:schemeClr val="tx1"/>
                </a:solidFill>
              </a:rPr>
              <a:t>1ª fase da NPMR (1979 – 1982):  </a:t>
            </a:r>
          </a:p>
          <a:p>
            <a:pPr lvl="1">
              <a:buFontTx/>
              <a:buChar char="-"/>
            </a:pPr>
            <a:r>
              <a:rPr lang="pt-BR" sz="1200" dirty="0" smtClean="0">
                <a:solidFill>
                  <a:schemeClr val="tx1"/>
                </a:solidFill>
              </a:rPr>
              <a:t>Redução em 25% dos servidores públicos</a:t>
            </a:r>
          </a:p>
          <a:p>
            <a:pPr>
              <a:buNone/>
            </a:pPr>
            <a:r>
              <a:rPr lang="pt-BR" sz="1200" dirty="0" smtClean="0">
                <a:solidFill>
                  <a:schemeClr val="tx1"/>
                </a:solidFill>
              </a:rPr>
              <a:t>2ª fase da NPMR (1982 – final dos anos 80):</a:t>
            </a:r>
          </a:p>
          <a:p>
            <a:pPr lvl="1">
              <a:buFontTx/>
              <a:buChar char="-"/>
            </a:pPr>
            <a:r>
              <a:rPr lang="pt-BR" sz="1200" dirty="0" smtClean="0">
                <a:solidFill>
                  <a:schemeClr val="tx1"/>
                </a:solidFill>
              </a:rPr>
              <a:t>Discurso de economicidade, eficiência e efetividade. Prática: busca de economicidade e eficiência revelada nos indicadores;</a:t>
            </a:r>
          </a:p>
          <a:p>
            <a:pPr lvl="1">
              <a:buFontTx/>
              <a:buChar char="-"/>
            </a:pPr>
            <a:r>
              <a:rPr lang="pt-BR" sz="1200" dirty="0" smtClean="0">
                <a:solidFill>
                  <a:schemeClr val="tx1"/>
                </a:solidFill>
              </a:rPr>
              <a:t>Busca de desenvolvimento das capacidades gerenciais dos gestores públicos;</a:t>
            </a:r>
          </a:p>
          <a:p>
            <a:pPr lvl="1">
              <a:buFontTx/>
              <a:buChar char="-"/>
            </a:pPr>
            <a:r>
              <a:rPr lang="pt-BR" sz="1200" dirty="0" smtClean="0">
                <a:solidFill>
                  <a:schemeClr val="tx1"/>
                </a:solidFill>
              </a:rPr>
              <a:t>Redefinição do escopo do </a:t>
            </a:r>
            <a:r>
              <a:rPr lang="pt-BR" sz="1200" i="1" dirty="0" err="1" smtClean="0">
                <a:solidFill>
                  <a:schemeClr val="tx1"/>
                </a:solidFill>
              </a:rPr>
              <a:t>National</a:t>
            </a:r>
            <a:r>
              <a:rPr lang="pt-BR" sz="1200" i="1" dirty="0" smtClean="0">
                <a:solidFill>
                  <a:schemeClr val="tx1"/>
                </a:solidFill>
              </a:rPr>
              <a:t> </a:t>
            </a:r>
            <a:r>
              <a:rPr lang="pt-BR" sz="1200" i="1" dirty="0" err="1" smtClean="0">
                <a:solidFill>
                  <a:schemeClr val="tx1"/>
                </a:solidFill>
              </a:rPr>
              <a:t>Audit</a:t>
            </a:r>
            <a:r>
              <a:rPr lang="pt-BR" sz="1200" i="1" dirty="0" smtClean="0">
                <a:solidFill>
                  <a:schemeClr val="tx1"/>
                </a:solidFill>
              </a:rPr>
              <a:t> Office </a:t>
            </a:r>
            <a:r>
              <a:rPr lang="pt-BR" sz="1200" dirty="0" smtClean="0">
                <a:solidFill>
                  <a:schemeClr val="tx1"/>
                </a:solidFill>
              </a:rPr>
              <a:t>(1983) e criação de </a:t>
            </a:r>
            <a:r>
              <a:rPr lang="pt-BR" sz="1200" i="1" dirty="0" err="1" smtClean="0">
                <a:solidFill>
                  <a:schemeClr val="tx1"/>
                </a:solidFill>
              </a:rPr>
              <a:t>Audit</a:t>
            </a:r>
            <a:r>
              <a:rPr lang="pt-BR" sz="1200" i="1" dirty="0" smtClean="0">
                <a:solidFill>
                  <a:schemeClr val="tx1"/>
                </a:solidFill>
              </a:rPr>
              <a:t> </a:t>
            </a:r>
            <a:r>
              <a:rPr lang="pt-BR" sz="1200" i="1" dirty="0" err="1" smtClean="0">
                <a:solidFill>
                  <a:schemeClr val="tx1"/>
                </a:solidFill>
              </a:rPr>
              <a:t>Commission</a:t>
            </a:r>
            <a:r>
              <a:rPr lang="pt-BR" sz="1200" i="1" dirty="0" smtClean="0">
                <a:solidFill>
                  <a:schemeClr val="tx1"/>
                </a:solidFill>
              </a:rPr>
              <a:t> </a:t>
            </a:r>
            <a:r>
              <a:rPr lang="pt-BR" sz="1200" dirty="0" smtClean="0">
                <a:solidFill>
                  <a:schemeClr val="tx1"/>
                </a:solidFill>
              </a:rPr>
              <a:t>para os governos locais (1982), com o mandato abrangendo os 3E’s;</a:t>
            </a:r>
          </a:p>
          <a:p>
            <a:pPr lvl="1">
              <a:buFontTx/>
              <a:buChar char="-"/>
            </a:pPr>
            <a:r>
              <a:rPr lang="pt-BR" sz="1200" dirty="0" smtClean="0">
                <a:solidFill>
                  <a:schemeClr val="tx1"/>
                </a:solidFill>
              </a:rPr>
              <a:t>Privatizações: </a:t>
            </a:r>
            <a:r>
              <a:rPr lang="pt-BR" sz="1200" i="1" dirty="0" smtClean="0">
                <a:solidFill>
                  <a:schemeClr val="tx1"/>
                </a:solidFill>
              </a:rPr>
              <a:t>British Telecom</a:t>
            </a:r>
            <a:r>
              <a:rPr lang="pt-BR" sz="1200" dirty="0" smtClean="0">
                <a:solidFill>
                  <a:schemeClr val="tx1"/>
                </a:solidFill>
              </a:rPr>
              <a:t> (1984); </a:t>
            </a:r>
            <a:r>
              <a:rPr lang="pt-BR" sz="1200" i="1" dirty="0" smtClean="0">
                <a:solidFill>
                  <a:schemeClr val="tx1"/>
                </a:solidFill>
              </a:rPr>
              <a:t>British </a:t>
            </a:r>
            <a:r>
              <a:rPr lang="pt-BR" sz="1200" i="1" dirty="0" err="1" smtClean="0">
                <a:solidFill>
                  <a:schemeClr val="tx1"/>
                </a:solidFill>
              </a:rPr>
              <a:t>Gas</a:t>
            </a:r>
            <a:r>
              <a:rPr lang="pt-BR" sz="1200" dirty="0" smtClean="0">
                <a:solidFill>
                  <a:schemeClr val="tx1"/>
                </a:solidFill>
              </a:rPr>
              <a:t> (1986); </a:t>
            </a:r>
            <a:r>
              <a:rPr lang="pt-BR" sz="1200" i="1" dirty="0" smtClean="0">
                <a:solidFill>
                  <a:schemeClr val="tx1"/>
                </a:solidFill>
              </a:rPr>
              <a:t>British </a:t>
            </a:r>
            <a:r>
              <a:rPr lang="pt-BR" sz="1200" i="1" dirty="0" err="1" smtClean="0">
                <a:solidFill>
                  <a:schemeClr val="tx1"/>
                </a:solidFill>
              </a:rPr>
              <a:t>Airports</a:t>
            </a:r>
            <a:r>
              <a:rPr lang="pt-BR" sz="1200" i="1" dirty="0" smtClean="0">
                <a:solidFill>
                  <a:schemeClr val="tx1"/>
                </a:solidFill>
              </a:rPr>
              <a:t> </a:t>
            </a:r>
            <a:r>
              <a:rPr lang="pt-BR" sz="1200" i="1" dirty="0" err="1" smtClean="0">
                <a:solidFill>
                  <a:schemeClr val="tx1"/>
                </a:solidFill>
              </a:rPr>
              <a:t>Autority</a:t>
            </a:r>
            <a:r>
              <a:rPr lang="pt-BR" sz="1200" dirty="0" smtClean="0">
                <a:solidFill>
                  <a:schemeClr val="tx1"/>
                </a:solidFill>
              </a:rPr>
              <a:t> (1987); serviços de água e esgoto (1989). </a:t>
            </a:r>
          </a:p>
          <a:p>
            <a:pPr>
              <a:buNone/>
            </a:pPr>
            <a:r>
              <a:rPr lang="pt-BR" sz="1200" dirty="0" smtClean="0">
                <a:solidFill>
                  <a:schemeClr val="tx1"/>
                </a:solidFill>
              </a:rPr>
              <a:t>3ª fase da NPMR  (década de 90): </a:t>
            </a:r>
          </a:p>
          <a:p>
            <a:pPr lvl="1">
              <a:buFontTx/>
              <a:buChar char="-"/>
            </a:pPr>
            <a:r>
              <a:rPr lang="pt-BR" sz="1200" i="1" dirty="0" smtClean="0">
                <a:solidFill>
                  <a:schemeClr val="tx1"/>
                </a:solidFill>
              </a:rPr>
              <a:t>Market-</a:t>
            </a:r>
            <a:r>
              <a:rPr lang="pt-BR" sz="1200" i="1" dirty="0" err="1" smtClean="0">
                <a:solidFill>
                  <a:schemeClr val="tx1"/>
                </a:solidFill>
              </a:rPr>
              <a:t>type</a:t>
            </a:r>
            <a:r>
              <a:rPr lang="pt-BR" sz="1200" i="1" dirty="0" smtClean="0">
                <a:solidFill>
                  <a:schemeClr val="tx1"/>
                </a:solidFill>
              </a:rPr>
              <a:t> </a:t>
            </a:r>
            <a:r>
              <a:rPr lang="pt-BR" sz="1200" i="1" dirty="0" err="1" smtClean="0">
                <a:solidFill>
                  <a:schemeClr val="tx1"/>
                </a:solidFill>
              </a:rPr>
              <a:t>mechanisms</a:t>
            </a:r>
            <a:r>
              <a:rPr lang="pt-BR" sz="1200" i="1" dirty="0" smtClean="0">
                <a:solidFill>
                  <a:schemeClr val="tx1"/>
                </a:solidFill>
              </a:rPr>
              <a:t> </a:t>
            </a:r>
            <a:r>
              <a:rPr lang="pt-BR" sz="1200" dirty="0" smtClean="0">
                <a:solidFill>
                  <a:schemeClr val="tx1"/>
                </a:solidFill>
              </a:rPr>
              <a:t>(MTM); </a:t>
            </a:r>
          </a:p>
          <a:p>
            <a:pPr lvl="1">
              <a:buFontTx/>
              <a:buChar char="-"/>
            </a:pPr>
            <a:r>
              <a:rPr lang="pt-BR" sz="1200" dirty="0" smtClean="0">
                <a:solidFill>
                  <a:schemeClr val="tx1"/>
                </a:solidFill>
              </a:rPr>
              <a:t>Descentralização e desconcentração da prestação dos serviços;</a:t>
            </a:r>
          </a:p>
          <a:p>
            <a:pPr lvl="1">
              <a:buFontTx/>
              <a:buChar char="-"/>
            </a:pPr>
            <a:r>
              <a:rPr lang="pt-BR" sz="1200" dirty="0" smtClean="0">
                <a:solidFill>
                  <a:schemeClr val="tx1"/>
                </a:solidFill>
              </a:rPr>
              <a:t>Busca de qualidade dos serviços (Carta de direitos do cidadão</a:t>
            </a:r>
            <a:r>
              <a:rPr lang="pt-BR" sz="1200" dirty="0">
                <a:solidFill>
                  <a:schemeClr val="tx1"/>
                </a:solidFill>
              </a:rPr>
              <a:t>); </a:t>
            </a:r>
            <a:endParaRPr lang="pt-BR" sz="1200" dirty="0" smtClean="0">
              <a:solidFill>
                <a:schemeClr val="tx1"/>
              </a:solidFill>
            </a:endParaRPr>
          </a:p>
          <a:p>
            <a:pPr lvl="1">
              <a:buFontTx/>
              <a:buChar char="-"/>
            </a:pPr>
            <a:r>
              <a:rPr lang="pt-BR" sz="1200" dirty="0" smtClean="0">
                <a:solidFill>
                  <a:schemeClr val="tx1"/>
                </a:solidFill>
              </a:rPr>
              <a:t>Privatizações</a:t>
            </a:r>
            <a:r>
              <a:rPr lang="pt-BR" sz="1200" dirty="0">
                <a:solidFill>
                  <a:schemeClr val="tx1"/>
                </a:solidFill>
              </a:rPr>
              <a:t>: </a:t>
            </a:r>
            <a:r>
              <a:rPr lang="pt-BR" sz="1200" i="1" dirty="0">
                <a:solidFill>
                  <a:schemeClr val="tx1"/>
                </a:solidFill>
              </a:rPr>
              <a:t>British </a:t>
            </a:r>
            <a:r>
              <a:rPr lang="pt-BR" sz="1200" i="1" dirty="0" err="1">
                <a:solidFill>
                  <a:schemeClr val="tx1"/>
                </a:solidFill>
              </a:rPr>
              <a:t>Rail</a:t>
            </a:r>
            <a:r>
              <a:rPr lang="pt-BR" sz="1200" dirty="0">
                <a:solidFill>
                  <a:schemeClr val="tx1"/>
                </a:solidFill>
              </a:rPr>
              <a:t> (1994 - 1997); </a:t>
            </a:r>
            <a:r>
              <a:rPr lang="pt-BR" sz="1200" dirty="0" smtClean="0">
                <a:solidFill>
                  <a:schemeClr val="tx1"/>
                </a:solidFill>
              </a:rPr>
              <a:t>serviços de energia </a:t>
            </a:r>
            <a:r>
              <a:rPr lang="pt-BR" sz="1200" dirty="0">
                <a:solidFill>
                  <a:schemeClr val="tx1"/>
                </a:solidFill>
              </a:rPr>
              <a:t>elétrica (1990/1</a:t>
            </a:r>
            <a:r>
              <a:rPr lang="pt-BR" sz="1200" dirty="0" smtClean="0">
                <a:solidFill>
                  <a:schemeClr val="tx1"/>
                </a:solidFill>
              </a:rPr>
              <a:t>).</a:t>
            </a:r>
            <a:endParaRPr lang="pt-BR" sz="1200" dirty="0">
              <a:solidFill>
                <a:schemeClr val="tx1"/>
              </a:solidFill>
            </a:endParaRPr>
          </a:p>
          <a:p>
            <a:pPr lvl="1">
              <a:buFontTx/>
              <a:buChar char="-"/>
            </a:pPr>
            <a:r>
              <a:rPr lang="pt-BR" sz="1200" dirty="0" smtClean="0">
                <a:solidFill>
                  <a:schemeClr val="tx1"/>
                </a:solidFill>
              </a:rPr>
              <a:t>Uso de contratos ou quase-contratos nas relações governamentais, com especificação de metas, orçamentos e liberdades do contratado;</a:t>
            </a:r>
          </a:p>
          <a:p>
            <a:pPr lvl="1">
              <a:buFontTx/>
              <a:buChar char="-"/>
            </a:pPr>
            <a:r>
              <a:rPr lang="pt-BR" sz="1200" i="1" dirty="0">
                <a:solidFill>
                  <a:schemeClr val="tx1">
                    <a:lumMod val="95000"/>
                    <a:lumOff val="5000"/>
                  </a:schemeClr>
                </a:solidFill>
              </a:rPr>
              <a:t>Private </a:t>
            </a:r>
            <a:r>
              <a:rPr lang="pt-BR" sz="1200" i="1" dirty="0" err="1">
                <a:solidFill>
                  <a:schemeClr val="tx1">
                    <a:lumMod val="95000"/>
                    <a:lumOff val="5000"/>
                  </a:schemeClr>
                </a:solidFill>
              </a:rPr>
              <a:t>Finance</a:t>
            </a:r>
            <a:r>
              <a:rPr lang="pt-BR" sz="1200" i="1" dirty="0">
                <a:solidFill>
                  <a:schemeClr val="tx1">
                    <a:lumMod val="95000"/>
                    <a:lumOff val="5000"/>
                  </a:schemeClr>
                </a:solidFill>
              </a:rPr>
              <a:t> </a:t>
            </a:r>
            <a:r>
              <a:rPr lang="pt-BR" sz="1200" i="1" dirty="0" err="1">
                <a:solidFill>
                  <a:schemeClr val="tx1">
                    <a:lumMod val="95000"/>
                    <a:lumOff val="5000"/>
                  </a:schemeClr>
                </a:solidFill>
              </a:rPr>
              <a:t>Initiative</a:t>
            </a:r>
            <a:r>
              <a:rPr lang="pt-BR" sz="1200" dirty="0">
                <a:solidFill>
                  <a:schemeClr val="tx1">
                    <a:lumMod val="95000"/>
                    <a:lumOff val="5000"/>
                  </a:schemeClr>
                </a:solidFill>
              </a:rPr>
              <a:t> (PFI) (1992); </a:t>
            </a:r>
            <a:r>
              <a:rPr lang="pt-BR" sz="1200" i="1" dirty="0">
                <a:solidFill>
                  <a:schemeClr val="tx1">
                    <a:lumMod val="95000"/>
                    <a:lumOff val="5000"/>
                  </a:schemeClr>
                </a:solidFill>
              </a:rPr>
              <a:t>Private </a:t>
            </a:r>
            <a:r>
              <a:rPr lang="pt-BR" sz="1200" i="1" dirty="0" err="1">
                <a:solidFill>
                  <a:schemeClr val="tx1">
                    <a:lumMod val="95000"/>
                    <a:lumOff val="5000"/>
                  </a:schemeClr>
                </a:solidFill>
              </a:rPr>
              <a:t>Finance</a:t>
            </a:r>
            <a:r>
              <a:rPr lang="pt-BR" sz="1200" dirty="0">
                <a:solidFill>
                  <a:schemeClr val="tx1">
                    <a:lumMod val="95000"/>
                    <a:lumOff val="5000"/>
                  </a:schemeClr>
                </a:solidFill>
              </a:rPr>
              <a:t> 2(2012)</a:t>
            </a:r>
            <a:r>
              <a:rPr lang="pt-BR" sz="1200" dirty="0">
                <a:solidFill>
                  <a:schemeClr val="tx1"/>
                </a:solidFill>
              </a:rPr>
              <a:t>.</a:t>
            </a:r>
          </a:p>
          <a:p>
            <a:pPr lvl="1">
              <a:buFontTx/>
              <a:buChar char="-"/>
            </a:pPr>
            <a:endParaRPr lang="pt-BR" sz="1200" dirty="0" smtClean="0">
              <a:solidFill>
                <a:schemeClr val="tx1"/>
              </a:solidFill>
            </a:endParaRPr>
          </a:p>
          <a:p>
            <a:pPr lvl="1">
              <a:buFontTx/>
              <a:buChar char="-"/>
            </a:pPr>
            <a:endParaRPr lang="pt-BR" sz="1200" dirty="0">
              <a:solidFill>
                <a:schemeClr val="tx1"/>
              </a:solidFill>
            </a:endParaRPr>
          </a:p>
        </p:txBody>
      </p:sp>
      <p:sp>
        <p:nvSpPr>
          <p:cNvPr id="4" name="CaixaDeTexto 3"/>
          <p:cNvSpPr txBox="1"/>
          <p:nvPr/>
        </p:nvSpPr>
        <p:spPr>
          <a:xfrm>
            <a:off x="6302477" y="1396181"/>
            <a:ext cx="4955458" cy="1200329"/>
          </a:xfrm>
          <a:prstGeom prst="rect">
            <a:avLst/>
          </a:prstGeom>
          <a:noFill/>
        </p:spPr>
        <p:txBody>
          <a:bodyPr wrap="square" rtlCol="0">
            <a:spAutoFit/>
          </a:bodyPr>
          <a:lstStyle/>
          <a:p>
            <a:r>
              <a:rPr lang="pt-BR" dirty="0" smtClean="0"/>
              <a:t>Tony Blair: 	1997 - 2007</a:t>
            </a:r>
          </a:p>
          <a:p>
            <a:r>
              <a:rPr lang="pt-BR" dirty="0" smtClean="0"/>
              <a:t>Gordon Brown: 	2007 - 2010</a:t>
            </a:r>
          </a:p>
          <a:p>
            <a:r>
              <a:rPr lang="pt-BR" dirty="0" smtClean="0"/>
              <a:t>David Cameron: 	2010 - 2016</a:t>
            </a:r>
          </a:p>
          <a:p>
            <a:r>
              <a:rPr lang="pt-BR" dirty="0" err="1" smtClean="0"/>
              <a:t>Theresa</a:t>
            </a:r>
            <a:r>
              <a:rPr lang="pt-BR" dirty="0" smtClean="0"/>
              <a:t> May:	2016 - ?</a:t>
            </a:r>
            <a:endParaRPr lang="pt-BR" dirty="0"/>
          </a:p>
        </p:txBody>
      </p:sp>
      <p:sp>
        <p:nvSpPr>
          <p:cNvPr id="5" name="CaixaDeTexto 4"/>
          <p:cNvSpPr txBox="1"/>
          <p:nvPr/>
        </p:nvSpPr>
        <p:spPr>
          <a:xfrm>
            <a:off x="6680886" y="2672239"/>
            <a:ext cx="5511114" cy="4185761"/>
          </a:xfrm>
          <a:prstGeom prst="rect">
            <a:avLst/>
          </a:prstGeom>
          <a:solidFill>
            <a:schemeClr val="accent1">
              <a:lumMod val="40000"/>
              <a:lumOff val="60000"/>
            </a:schemeClr>
          </a:solidFill>
        </p:spPr>
        <p:txBody>
          <a:bodyPr wrap="square" rtlCol="0">
            <a:spAutoFit/>
          </a:bodyPr>
          <a:lstStyle/>
          <a:p>
            <a:pPr algn="just"/>
            <a:r>
              <a:rPr lang="pt-BR" sz="1400" b="1" i="1" dirty="0" err="1" smtClean="0">
                <a:solidFill>
                  <a:srgbClr val="92D050"/>
                </a:solidFill>
              </a:rPr>
              <a:t>National</a:t>
            </a:r>
            <a:r>
              <a:rPr lang="pt-BR" sz="1400" b="1" i="1" dirty="0" smtClean="0">
                <a:solidFill>
                  <a:srgbClr val="92D050"/>
                </a:solidFill>
              </a:rPr>
              <a:t> </a:t>
            </a:r>
            <a:r>
              <a:rPr lang="pt-BR" sz="1400" b="1" i="1" dirty="0" err="1" smtClean="0">
                <a:solidFill>
                  <a:srgbClr val="92D050"/>
                </a:solidFill>
              </a:rPr>
              <a:t>Audit</a:t>
            </a:r>
            <a:r>
              <a:rPr lang="pt-BR" sz="1400" b="1" i="1" dirty="0" smtClean="0">
                <a:solidFill>
                  <a:srgbClr val="92D050"/>
                </a:solidFill>
              </a:rPr>
              <a:t> Office.</a:t>
            </a:r>
            <a:r>
              <a:rPr lang="pt-BR" sz="1400" i="1" dirty="0" smtClean="0">
                <a:solidFill>
                  <a:srgbClr val="92D050"/>
                </a:solidFill>
              </a:rPr>
              <a:t> </a:t>
            </a:r>
            <a:r>
              <a:rPr lang="pt-BR" sz="1400" b="1" i="1" dirty="0" smtClean="0">
                <a:solidFill>
                  <a:srgbClr val="92D050"/>
                </a:solidFill>
              </a:rPr>
              <a:t>PFI </a:t>
            </a:r>
            <a:r>
              <a:rPr lang="pt-BR" sz="1400" b="1" i="1" dirty="0" err="1" smtClean="0">
                <a:solidFill>
                  <a:srgbClr val="92D050"/>
                </a:solidFill>
              </a:rPr>
              <a:t>and</a:t>
            </a:r>
            <a:r>
              <a:rPr lang="pt-BR" sz="1400" b="1" i="1" dirty="0" smtClean="0">
                <a:solidFill>
                  <a:srgbClr val="92D050"/>
                </a:solidFill>
              </a:rPr>
              <a:t> PF2. 2017https://www.nao.org.uk/work-in-progress/pfi-and-pf2/</a:t>
            </a:r>
            <a:endParaRPr lang="pt-BR" sz="1400" dirty="0" smtClean="0"/>
          </a:p>
          <a:p>
            <a:pPr algn="just"/>
            <a:r>
              <a:rPr lang="pt-BR" sz="1400" dirty="0" smtClean="0"/>
              <a:t>Desde a introdução da PFI nos anos 90, os contratos de financiamento privado forneceram aos departamentos governamentais cerca de 60 bilhões de libras esterlinas de investimento. Ao contrário das formas convencionais de aquisição, a utilização de financiamento privado significa que o setor público não tem de pagar antecipadamente pela construção do ativo. Em vez disso, transfere o risco de construção para o fornecedor privado e conclui um acordo para pagar ao empreiteiro pelo uso do ativo quando estiver operacional. Isso resulta em compromissos financeiros de longo prazo para os departamentos governamentais e órgãos públicos.</a:t>
            </a:r>
          </a:p>
          <a:p>
            <a:pPr algn="just"/>
            <a:endParaRPr lang="pt-BR" sz="1400" dirty="0" smtClean="0"/>
          </a:p>
          <a:p>
            <a:pPr algn="just"/>
            <a:r>
              <a:rPr lang="pt-BR" sz="1400" dirty="0" smtClean="0"/>
              <a:t>Em 2012, o governo estabeleceu uma nova abordagem para o seu modelo de financiamento privado com o lançamento do PF2. As alterações incluíram: a introdução de uma participação do setor público nos novos projetos, um processo de aquisição simplificado e uma maior flexibilidade na prestação de serviços.</a:t>
            </a:r>
          </a:p>
        </p:txBody>
      </p:sp>
    </p:spTree>
    <p:extLst>
      <p:ext uri="{BB962C8B-B14F-4D97-AF65-F5344CB8AC3E}">
        <p14:creationId xmlns:p14="http://schemas.microsoft.com/office/powerpoint/2010/main" val="174389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5742" y="704088"/>
            <a:ext cx="8630376" cy="852704"/>
          </a:xfrm>
        </p:spPr>
        <p:txBody>
          <a:bodyPr>
            <a:normAutofit fontScale="90000"/>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pt-BR" sz="1400" dirty="0" smtClean="0">
                <a:hlinkClick r:id="rId2"/>
              </a:rPr>
              <a:t>https</a:t>
            </a:r>
            <a:r>
              <a:rPr lang="pt-BR" sz="1400" dirty="0">
                <a:hlinkClick r:id="rId2"/>
              </a:rPr>
              <a:t>://www.youtube.com/watch?v=WFIN5VfhSZo</a:t>
            </a:r>
            <a:r>
              <a:rPr lang="pt-BR" sz="1400" dirty="0"/>
              <a:t/>
            </a:r>
            <a:br>
              <a:rPr lang="pt-BR" sz="1400" dirty="0"/>
            </a:br>
            <a:r>
              <a:rPr lang="pt-BR" sz="1400" dirty="0">
                <a:hlinkClick r:id="rId3"/>
              </a:rPr>
              <a:t>http://josuesander.com.br/blog/2014/04/discursos-nao-existe-dinheiro-publico-margaret-thatcher/</a:t>
            </a:r>
            <a:r>
              <a:rPr lang="pt-BR" sz="1400" dirty="0"/>
              <a:t> </a:t>
            </a:r>
          </a:p>
        </p:txBody>
      </p:sp>
      <p:sp>
        <p:nvSpPr>
          <p:cNvPr id="3" name="Espaço Reservado para Conteúdo 2"/>
          <p:cNvSpPr>
            <a:spLocks noGrp="1"/>
          </p:cNvSpPr>
          <p:nvPr>
            <p:ph idx="1"/>
          </p:nvPr>
        </p:nvSpPr>
        <p:spPr>
          <a:xfrm>
            <a:off x="727364" y="1700808"/>
            <a:ext cx="8738754" cy="4623792"/>
          </a:xfrm>
        </p:spPr>
        <p:txBody>
          <a:bodyPr>
            <a:normAutofit fontScale="85000" lnSpcReduction="10000"/>
          </a:bodyPr>
          <a:lstStyle/>
          <a:p>
            <a:pPr marL="0" indent="0" algn="just" fontAlgn="base">
              <a:buNone/>
            </a:pPr>
            <a:r>
              <a:rPr lang="pt-BR" dirty="0"/>
              <a:t>Um dos grande debates do nosso tempo é sobre quanto do seu dinheiro deve ser gasto pelo Estado e com quanto você deve ficar para gastar com a sua família</a:t>
            </a:r>
            <a:r>
              <a:rPr lang="pt-BR" dirty="0" smtClean="0"/>
              <a:t>. Não </a:t>
            </a:r>
            <a:r>
              <a:rPr lang="pt-BR" dirty="0"/>
              <a:t>nos esqueçamos nunca desta verdade fundamental: o Estado não tem outra fonte de recursos além do dinheiro que as pessoas ganham por si próprias</a:t>
            </a:r>
            <a:r>
              <a:rPr lang="pt-BR" dirty="0" smtClean="0"/>
              <a:t>. Se </a:t>
            </a:r>
            <a:r>
              <a:rPr lang="pt-BR" dirty="0"/>
              <a:t>o Estado deseja gastar mais, ele só pode fazê-lo tomando emprestado sua poupança ou te cobrando mais tributos. E é melhor não pensar que outra pessoa vai pagar. Essa outra pessoa é você</a:t>
            </a:r>
            <a:r>
              <a:rPr lang="pt-BR" dirty="0" smtClean="0"/>
              <a:t>.</a:t>
            </a:r>
          </a:p>
          <a:p>
            <a:pPr marL="0" indent="0" algn="just" fontAlgn="base">
              <a:buNone/>
            </a:pPr>
            <a:r>
              <a:rPr lang="pt-BR" b="1" i="1" dirty="0" smtClean="0">
                <a:solidFill>
                  <a:srgbClr val="002060"/>
                </a:solidFill>
              </a:rPr>
              <a:t>Não </a:t>
            </a:r>
            <a:r>
              <a:rPr lang="pt-BR" b="1" i="1" dirty="0">
                <a:solidFill>
                  <a:srgbClr val="002060"/>
                </a:solidFill>
              </a:rPr>
              <a:t>existe esta coisa de dinheiro público, existe apenas o dinheiro </a:t>
            </a:r>
            <a:r>
              <a:rPr lang="pt-BR" b="1" i="1" dirty="0" smtClean="0">
                <a:solidFill>
                  <a:srgbClr val="002060"/>
                </a:solidFill>
              </a:rPr>
              <a:t>dos </a:t>
            </a:r>
            <a:r>
              <a:rPr lang="pt-BR" b="1" i="1" dirty="0">
                <a:solidFill>
                  <a:srgbClr val="002060"/>
                </a:solidFill>
              </a:rPr>
              <a:t>pagadores de impostos</a:t>
            </a:r>
            <a:r>
              <a:rPr lang="pt-BR" b="1" i="1" dirty="0" smtClean="0">
                <a:solidFill>
                  <a:srgbClr val="002060"/>
                </a:solidFill>
              </a:rPr>
              <a:t>.</a:t>
            </a:r>
          </a:p>
          <a:p>
            <a:pPr marL="0" indent="0" algn="just" fontAlgn="base">
              <a:buNone/>
            </a:pPr>
            <a:r>
              <a:rPr lang="pt-BR" dirty="0" smtClean="0"/>
              <a:t>A </a:t>
            </a:r>
            <a:r>
              <a:rPr lang="pt-BR" dirty="0"/>
              <a:t>prosperidade não virá por inventarmos mais e mais programas generosos de gastos públicos. Você não enriquece por pedir outro talão de cheques ao banco. E nenhuma nação jamais se tornou próspera por tributar seus cidadãos além de sua capacidade de pagar. </a:t>
            </a:r>
            <a:r>
              <a:rPr lang="pt-BR" b="1" i="1" dirty="0">
                <a:solidFill>
                  <a:srgbClr val="002060"/>
                </a:solidFill>
              </a:rPr>
              <a:t>Nós temos o dever de garantir que cada centavo que arrecadamos com a tributação seja gasto bem e sabiamente.</a:t>
            </a:r>
            <a:r>
              <a:rPr lang="pt-BR" b="1" dirty="0"/>
              <a:t> </a:t>
            </a:r>
            <a:r>
              <a:rPr lang="pt-BR" dirty="0" smtClean="0"/>
              <a:t>(...).</a:t>
            </a:r>
            <a:endParaRPr lang="pt-BR" dirty="0"/>
          </a:p>
          <a:p>
            <a:pPr marL="0" indent="0" algn="just" fontAlgn="base">
              <a:buNone/>
            </a:pPr>
            <a:r>
              <a:rPr lang="pt-BR" b="1" i="1" dirty="0">
                <a:solidFill>
                  <a:srgbClr val="002060"/>
                </a:solidFill>
              </a:rPr>
              <a:t>Proteger a carteira dos cidadãos, proteger os serviços públicos. Essas são nossas duas maiores tarefas e ambas devem ser conciliadas</a:t>
            </a:r>
            <a:r>
              <a:rPr lang="pt-BR" b="1" i="1" dirty="0" smtClean="0">
                <a:solidFill>
                  <a:srgbClr val="002060"/>
                </a:solidFill>
              </a:rPr>
              <a:t>.</a:t>
            </a:r>
          </a:p>
          <a:p>
            <a:pPr marL="0" indent="0" algn="just" fontAlgn="base">
              <a:buNone/>
            </a:pPr>
            <a:r>
              <a:rPr lang="pt-BR" dirty="0" smtClean="0"/>
              <a:t>Como </a:t>
            </a:r>
            <a:r>
              <a:rPr lang="pt-BR" dirty="0"/>
              <a:t>seria prazeroso, como seria popular dizer: ‘gaste mais nisso, gaste mais naquilo’. É claro que todos nós temos causas favoritas. Eu, pelo menos, tenho. Mas alguém tem que fazer as contas. Toda empresa tem de fazê-lo, toda dona de casa tem de fazê-lo, todo governo deve fazê-lo e este irá fazê-lo</a:t>
            </a:r>
            <a:r>
              <a:rPr lang="pt-BR" dirty="0" smtClean="0"/>
              <a:t>.</a:t>
            </a:r>
          </a:p>
          <a:p>
            <a:pPr marL="0" indent="0" algn="just" fontAlgn="base">
              <a:buNone/>
            </a:pPr>
            <a:endParaRPr lang="pt-BR" dirty="0"/>
          </a:p>
        </p:txBody>
      </p:sp>
    </p:spTree>
    <p:extLst>
      <p:ext uri="{BB962C8B-B14F-4D97-AF65-F5344CB8AC3E}">
        <p14:creationId xmlns:p14="http://schemas.microsoft.com/office/powerpoint/2010/main" val="1711292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3902" y="704088"/>
            <a:ext cx="9143995" cy="852704"/>
          </a:xfrm>
        </p:spPr>
        <p:txBody>
          <a:bodyPr>
            <a:normAutofit fontScale="90000"/>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en-US" sz="1400" dirty="0" smtClean="0"/>
              <a:t>Pollitt</a:t>
            </a:r>
            <a:r>
              <a:rPr lang="en-US" sz="1400" dirty="0"/>
              <a:t>, Christopher, ET </a:t>
            </a:r>
            <a:r>
              <a:rPr lang="en-US" sz="1400" dirty="0" err="1"/>
              <a:t>allii</a:t>
            </a:r>
            <a:r>
              <a:rPr lang="en-US" sz="1400" dirty="0"/>
              <a:t>. </a:t>
            </a:r>
            <a:r>
              <a:rPr lang="en-US" sz="1400" b="1" i="1" dirty="0"/>
              <a:t>Performance or compliance ? Performance audit and public management in five countries</a:t>
            </a:r>
            <a:r>
              <a:rPr lang="en-US" sz="1400" i="1" dirty="0"/>
              <a:t>. UK</a:t>
            </a:r>
            <a:r>
              <a:rPr lang="en-US" sz="1400" dirty="0"/>
              <a:t>: </a:t>
            </a:r>
            <a:r>
              <a:rPr lang="en-US" sz="1400" dirty="0" err="1"/>
              <a:t>Oxforf</a:t>
            </a:r>
            <a:r>
              <a:rPr lang="en-US" sz="1400" dirty="0"/>
              <a:t> Press, 1999</a:t>
            </a:r>
            <a:endParaRPr lang="pt-BR" sz="1400" dirty="0"/>
          </a:p>
        </p:txBody>
      </p:sp>
      <p:graphicFrame>
        <p:nvGraphicFramePr>
          <p:cNvPr id="4" name="Tabela 3"/>
          <p:cNvGraphicFramePr>
            <a:graphicFrameLocks noGrp="1"/>
          </p:cNvGraphicFramePr>
          <p:nvPr>
            <p:extLst>
              <p:ext uri="{D42A27DB-BD31-4B8C-83A1-F6EECF244321}">
                <p14:modId xmlns:p14="http://schemas.microsoft.com/office/powerpoint/2010/main" val="2165596269"/>
              </p:ext>
            </p:extLst>
          </p:nvPr>
        </p:nvGraphicFramePr>
        <p:xfrm>
          <a:off x="623902" y="2348879"/>
          <a:ext cx="9143995" cy="3168355"/>
        </p:xfrm>
        <a:graphic>
          <a:graphicData uri="http://schemas.openxmlformats.org/drawingml/2006/table">
            <a:tbl>
              <a:tblPr/>
              <a:tblGrid>
                <a:gridCol w="1306285"/>
                <a:gridCol w="1306285"/>
                <a:gridCol w="1306285"/>
                <a:gridCol w="1306285"/>
                <a:gridCol w="1306285"/>
                <a:gridCol w="1306285"/>
                <a:gridCol w="1306285"/>
              </a:tblGrid>
              <a:tr h="891165">
                <a:tc>
                  <a:txBody>
                    <a:bodyPr/>
                    <a:lstStyle/>
                    <a:p>
                      <a:pPr algn="ctr" fontAlgn="b"/>
                      <a:r>
                        <a:rPr lang="pt-BR" sz="1400" b="0" i="0" u="none" strike="noStrike" dirty="0">
                          <a:solidFill>
                            <a:srgbClr val="000000"/>
                          </a:solidFill>
                          <a:latin typeface="Calibri"/>
                        </a:rPr>
                        <a:t>País</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dirty="0">
                          <a:solidFill>
                            <a:srgbClr val="000000"/>
                          </a:solidFill>
                          <a:latin typeface="Calibri"/>
                        </a:rPr>
                        <a:t>Privatização</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a:solidFill>
                            <a:srgbClr val="000000"/>
                          </a:solidFill>
                          <a:latin typeface="Calibri"/>
                        </a:rPr>
                        <a:t>Marketização</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a:solidFill>
                            <a:srgbClr val="000000"/>
                          </a:solidFill>
                          <a:latin typeface="Calibri"/>
                        </a:rPr>
                        <a:t>Descentralização</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a:solidFill>
                            <a:srgbClr val="000000"/>
                          </a:solidFill>
                          <a:latin typeface="Calibri"/>
                        </a:rPr>
                        <a:t>Orientação por resultados</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a:solidFill>
                            <a:srgbClr val="000000"/>
                          </a:solidFill>
                          <a:latin typeface="Calibri"/>
                        </a:rPr>
                        <a:t>Sistemas de qualidade</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400" b="0" i="0" u="none" strike="noStrike">
                          <a:solidFill>
                            <a:srgbClr val="000000"/>
                          </a:solidFill>
                          <a:latin typeface="Calibri"/>
                        </a:rPr>
                        <a:t>Intensidade de implementação</a:t>
                      </a:r>
                    </a:p>
                  </a:txBody>
                  <a:tcPr marL="4838" marR="4838" marT="4838" marB="0" anchor="b">
                    <a:lnL>
                      <a:noFill/>
                    </a:lnL>
                    <a:lnR>
                      <a:noFill/>
                    </a:lnR>
                    <a:lnT>
                      <a:noFill/>
                    </a:lnT>
                    <a:lnB w="12700" cap="flat" cmpd="sng" algn="ctr">
                      <a:solidFill>
                        <a:srgbClr val="000000"/>
                      </a:solidFill>
                      <a:prstDash val="solid"/>
                      <a:round/>
                      <a:headEnd type="none" w="med" len="med"/>
                      <a:tailEnd type="none" w="med" len="med"/>
                    </a:lnB>
                  </a:tcPr>
                </a:tc>
              </a:tr>
              <a:tr h="420282">
                <a:tc>
                  <a:txBody>
                    <a:bodyPr/>
                    <a:lstStyle/>
                    <a:p>
                      <a:pPr algn="ctr" fontAlgn="b"/>
                      <a:r>
                        <a:rPr lang="pt-BR" sz="1400" b="0" i="0" u="none" strike="noStrike" dirty="0">
                          <a:solidFill>
                            <a:srgbClr val="000000"/>
                          </a:solidFill>
                          <a:latin typeface="Calibri"/>
                        </a:rPr>
                        <a:t>Finlândia</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dirty="0">
                          <a:solidFill>
                            <a:srgbClr val="000000"/>
                          </a:solidFill>
                          <a:latin typeface="Calibri"/>
                        </a:rPr>
                        <a:t>Baixo</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dirty="0" smtClean="0">
                          <a:solidFill>
                            <a:srgbClr val="000000"/>
                          </a:solidFill>
                          <a:latin typeface="Calibri"/>
                        </a:rPr>
                        <a:t>Médio</a:t>
                      </a:r>
                      <a:endParaRPr lang="pt-BR" sz="1400" b="0" i="0" u="none" strike="noStrike" dirty="0">
                        <a:solidFill>
                          <a:srgbClr val="000000"/>
                        </a:solidFill>
                        <a:latin typeface="Calibri"/>
                      </a:endParaRP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400" b="0" i="0" u="none" strike="noStrike" dirty="0">
                          <a:solidFill>
                            <a:srgbClr val="000000"/>
                          </a:solidFill>
                          <a:latin typeface="Calibri"/>
                        </a:rPr>
                        <a:t>Baixo/médio</a:t>
                      </a:r>
                    </a:p>
                  </a:txBody>
                  <a:tcPr marL="4838" marR="4838" marT="4838" marB="0" anchor="b">
                    <a:lnL>
                      <a:noFill/>
                    </a:lnL>
                    <a:lnR>
                      <a:noFill/>
                    </a:lnR>
                    <a:lnT w="12700" cap="flat" cmpd="sng" algn="ctr">
                      <a:solidFill>
                        <a:srgbClr val="000000"/>
                      </a:solidFill>
                      <a:prstDash val="solid"/>
                      <a:round/>
                      <a:headEnd type="none" w="med" len="med"/>
                      <a:tailEnd type="none" w="med" len="med"/>
                    </a:lnT>
                    <a:lnB>
                      <a:noFill/>
                    </a:lnB>
                  </a:tcPr>
                </a:tc>
              </a:tr>
              <a:tr h="596062">
                <a:tc>
                  <a:txBody>
                    <a:bodyPr/>
                    <a:lstStyle/>
                    <a:p>
                      <a:pPr algn="ctr" fontAlgn="b"/>
                      <a:r>
                        <a:rPr lang="pt-BR" sz="1400" b="0" i="0" u="none" strike="noStrike">
                          <a:solidFill>
                            <a:srgbClr val="000000"/>
                          </a:solidFill>
                          <a:latin typeface="Calibri"/>
                        </a:rPr>
                        <a:t>França</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Baixo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 (com picos)</a:t>
                      </a:r>
                    </a:p>
                  </a:txBody>
                  <a:tcPr marL="4838" marR="4838" marT="4838" marB="0" anchor="b">
                    <a:lnL>
                      <a:noFill/>
                    </a:lnL>
                    <a:lnR>
                      <a:noFill/>
                    </a:lnR>
                    <a:lnT>
                      <a:noFill/>
                    </a:lnT>
                    <a:lnB>
                      <a:noFill/>
                    </a:lnB>
                  </a:tcPr>
                </a:tc>
              </a:tr>
              <a:tr h="420282">
                <a:tc>
                  <a:txBody>
                    <a:bodyPr/>
                    <a:lstStyle/>
                    <a:p>
                      <a:pPr algn="ctr" fontAlgn="b"/>
                      <a:r>
                        <a:rPr lang="pt-BR" sz="1400" b="0" i="0" u="none" strike="noStrike">
                          <a:solidFill>
                            <a:srgbClr val="000000"/>
                          </a:solidFill>
                          <a:latin typeface="Calibri"/>
                        </a:rPr>
                        <a:t>Holanda</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Baixo/médio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r>
              <a:tr h="420282">
                <a:tc>
                  <a:txBody>
                    <a:bodyPr/>
                    <a:lstStyle/>
                    <a:p>
                      <a:pPr algn="ctr" fontAlgn="b"/>
                      <a:r>
                        <a:rPr lang="pt-BR" sz="1400" b="0" i="0" u="none" strike="noStrike">
                          <a:solidFill>
                            <a:srgbClr val="000000"/>
                          </a:solidFill>
                          <a:latin typeface="Calibri"/>
                        </a:rPr>
                        <a:t>Suécia</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Médio</a:t>
                      </a:r>
                    </a:p>
                  </a:txBody>
                  <a:tcPr marL="4838" marR="4838" marT="4838" marB="0" anchor="b">
                    <a:lnL>
                      <a:noFill/>
                    </a:lnL>
                    <a:lnR>
                      <a:noFill/>
                    </a:lnR>
                    <a:lnT>
                      <a:noFill/>
                    </a:lnT>
                    <a:lnB>
                      <a:noFill/>
                    </a:lnB>
                  </a:tcPr>
                </a:tc>
                <a:tc>
                  <a:txBody>
                    <a:bodyPr/>
                    <a:lstStyle/>
                    <a:p>
                      <a:pPr algn="ctr" fontAlgn="b"/>
                      <a:r>
                        <a:rPr lang="pt-BR" sz="1400" b="0" i="0" u="none" strike="noStrike">
                          <a:solidFill>
                            <a:srgbClr val="000000"/>
                          </a:solidFill>
                          <a:latin typeface="Calibri"/>
                        </a:rPr>
                        <a:t>Baixo/médio</a:t>
                      </a:r>
                    </a:p>
                  </a:txBody>
                  <a:tcPr marL="4838" marR="4838" marT="4838" marB="0" anchor="b">
                    <a:lnL>
                      <a:noFill/>
                    </a:lnL>
                    <a:lnR>
                      <a:noFill/>
                    </a:lnR>
                    <a:lnT>
                      <a:noFill/>
                    </a:lnT>
                    <a:lnB>
                      <a:noFill/>
                    </a:lnB>
                  </a:tcPr>
                </a:tc>
              </a:tr>
              <a:tr h="420282">
                <a:tc>
                  <a:txBody>
                    <a:bodyPr/>
                    <a:lstStyle/>
                    <a:p>
                      <a:pPr algn="ctr" fontAlgn="b"/>
                      <a:r>
                        <a:rPr lang="pt-BR" sz="1400" b="0" i="0" u="none" strike="noStrike">
                          <a:solidFill>
                            <a:srgbClr val="000000"/>
                          </a:solidFill>
                          <a:latin typeface="Calibri"/>
                        </a:rPr>
                        <a:t>Reino Unido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c>
                  <a:txBody>
                    <a:bodyPr/>
                    <a:lstStyle/>
                    <a:p>
                      <a:pPr algn="ctr" fontAlgn="b"/>
                      <a:r>
                        <a:rPr lang="pt-BR" sz="1400" b="0" i="0" u="none" strike="noStrike" dirty="0">
                          <a:solidFill>
                            <a:srgbClr val="000000"/>
                          </a:solidFill>
                          <a:latin typeface="Calibri"/>
                        </a:rPr>
                        <a:t>Alto</a:t>
                      </a:r>
                    </a:p>
                  </a:txBody>
                  <a:tcPr marL="4838" marR="4838" marT="4838" marB="0" anchor="b">
                    <a:lnL>
                      <a:noFill/>
                    </a:lnL>
                    <a:lnR>
                      <a:noFill/>
                    </a:lnR>
                    <a:lnT>
                      <a:noFill/>
                    </a:lnT>
                    <a:lnB>
                      <a:noFill/>
                    </a:lnB>
                  </a:tcPr>
                </a:tc>
              </a:tr>
            </a:tbl>
          </a:graphicData>
        </a:graphic>
      </p:graphicFrame>
      <p:sp>
        <p:nvSpPr>
          <p:cNvPr id="5" name="CaixaDeTexto 4"/>
          <p:cNvSpPr txBox="1"/>
          <p:nvPr/>
        </p:nvSpPr>
        <p:spPr>
          <a:xfrm>
            <a:off x="1919536" y="1844824"/>
            <a:ext cx="6552728" cy="369332"/>
          </a:xfrm>
          <a:prstGeom prst="rect">
            <a:avLst/>
          </a:prstGeom>
          <a:noFill/>
        </p:spPr>
        <p:txBody>
          <a:bodyPr wrap="square" rtlCol="0">
            <a:spAutoFit/>
          </a:bodyPr>
          <a:lstStyle/>
          <a:p>
            <a:r>
              <a:rPr lang="pt-BR" dirty="0"/>
              <a:t>Dimensões da </a:t>
            </a:r>
            <a:r>
              <a:rPr lang="pt-BR" i="1" dirty="0" err="1"/>
              <a:t>New</a:t>
            </a:r>
            <a:r>
              <a:rPr lang="pt-BR" i="1" dirty="0"/>
              <a:t> </a:t>
            </a:r>
            <a:r>
              <a:rPr lang="pt-BR" i="1" dirty="0" err="1"/>
              <a:t>Public</a:t>
            </a:r>
            <a:r>
              <a:rPr lang="pt-BR" i="1" dirty="0"/>
              <a:t> Management </a:t>
            </a:r>
            <a:r>
              <a:rPr lang="pt-BR" i="1" dirty="0" err="1"/>
              <a:t>Reform</a:t>
            </a:r>
            <a:endParaRPr lang="pt-BR" i="1" dirty="0"/>
          </a:p>
        </p:txBody>
      </p:sp>
    </p:spTree>
    <p:extLst>
      <p:ext uri="{BB962C8B-B14F-4D97-AF65-F5344CB8AC3E}">
        <p14:creationId xmlns:p14="http://schemas.microsoft.com/office/powerpoint/2010/main" val="2240449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0718" y="476672"/>
            <a:ext cx="9414164" cy="720080"/>
          </a:xfrm>
        </p:spPr>
        <p:txBody>
          <a:bodyPr>
            <a:normAutofit/>
          </a:bodyPr>
          <a:lstStyle/>
          <a:p>
            <a:pPr algn="ctr"/>
            <a:r>
              <a:rPr lang="pt-BR" sz="2800" b="1" i="1" dirty="0">
                <a:solidFill>
                  <a:schemeClr val="accent1">
                    <a:lumMod val="75000"/>
                  </a:schemeClr>
                </a:solidFill>
              </a:rPr>
              <a:t>New </a:t>
            </a:r>
            <a:r>
              <a:rPr lang="pt-BR" sz="2800" b="1" i="1" dirty="0" err="1">
                <a:solidFill>
                  <a:schemeClr val="accent1">
                    <a:lumMod val="75000"/>
                  </a:schemeClr>
                </a:solidFill>
              </a:rPr>
              <a:t>Public</a:t>
            </a:r>
            <a:r>
              <a:rPr lang="pt-BR" sz="2800" b="1" i="1" dirty="0">
                <a:solidFill>
                  <a:schemeClr val="accent1">
                    <a:lumMod val="75000"/>
                  </a:schemeClr>
                </a:solidFill>
              </a:rPr>
              <a:t> Management </a:t>
            </a:r>
            <a:r>
              <a:rPr lang="pt-BR" sz="2800" b="1" i="1" dirty="0" err="1">
                <a:solidFill>
                  <a:schemeClr val="accent1">
                    <a:lumMod val="75000"/>
                  </a:schemeClr>
                </a:solidFill>
              </a:rPr>
              <a:t>Reform</a:t>
            </a:r>
            <a:r>
              <a:rPr lang="pt-BR" sz="2800" b="1" i="1" dirty="0">
                <a:solidFill>
                  <a:schemeClr val="accent1">
                    <a:lumMod val="75000"/>
                  </a:schemeClr>
                </a:solidFill>
              </a:rPr>
              <a:t/>
            </a:r>
            <a:br>
              <a:rPr lang="pt-BR" sz="2800" b="1" i="1" dirty="0">
                <a:solidFill>
                  <a:schemeClr val="accent1">
                    <a:lumMod val="75000"/>
                  </a:schemeClr>
                </a:solidFill>
              </a:rPr>
            </a:br>
            <a:r>
              <a:rPr lang="pt-BR" sz="1300" dirty="0" smtClean="0"/>
              <a:t> </a:t>
            </a:r>
            <a:r>
              <a:rPr lang="pt-BR" sz="1300" dirty="0"/>
              <a:t>Michael Keating.</a:t>
            </a:r>
            <a:r>
              <a:rPr lang="en-US" sz="1300" dirty="0"/>
              <a:t> </a:t>
            </a:r>
            <a:r>
              <a:rPr lang="en-US" sz="1300" b="1" i="1" dirty="0"/>
              <a:t>Public Management Reform and Economic and Social Development</a:t>
            </a:r>
            <a:r>
              <a:rPr lang="en-US" sz="1300" i="1" dirty="0"/>
              <a:t>. </a:t>
            </a:r>
            <a:r>
              <a:rPr lang="pt-BR" sz="1300" i="1" dirty="0"/>
              <a:t>OECD </a:t>
            </a:r>
            <a:r>
              <a:rPr lang="pt-BR" sz="1300" i="1" dirty="0" err="1"/>
              <a:t>Journal</a:t>
            </a:r>
            <a:r>
              <a:rPr lang="pt-BR" sz="1300" i="1" dirty="0"/>
              <a:t> </a:t>
            </a:r>
            <a:r>
              <a:rPr lang="pt-BR" sz="1300" i="1" dirty="0" err="1"/>
              <a:t>on</a:t>
            </a:r>
            <a:r>
              <a:rPr lang="pt-BR" sz="1300" i="1" dirty="0"/>
              <a:t> </a:t>
            </a:r>
            <a:r>
              <a:rPr lang="pt-BR" sz="1300" i="1" dirty="0" err="1"/>
              <a:t>Budgeting</a:t>
            </a:r>
            <a:r>
              <a:rPr lang="pt-BR" sz="1300" dirty="0"/>
              <a:t>, 2001.</a:t>
            </a:r>
          </a:p>
        </p:txBody>
      </p:sp>
      <p:sp>
        <p:nvSpPr>
          <p:cNvPr id="3" name="Espaço Reservado para Conteúdo 2"/>
          <p:cNvSpPr>
            <a:spLocks noGrp="1"/>
          </p:cNvSpPr>
          <p:nvPr>
            <p:ph idx="1"/>
          </p:nvPr>
        </p:nvSpPr>
        <p:spPr>
          <a:xfrm>
            <a:off x="550718" y="1484785"/>
            <a:ext cx="3384376" cy="4839816"/>
          </a:xfrm>
        </p:spPr>
        <p:txBody>
          <a:bodyPr>
            <a:normAutofit fontScale="32500" lnSpcReduction="20000"/>
          </a:bodyPr>
          <a:lstStyle/>
          <a:p>
            <a:pPr algn="just">
              <a:lnSpc>
                <a:spcPct val="120000"/>
              </a:lnSpc>
              <a:spcBef>
                <a:spcPts val="600"/>
              </a:spcBef>
              <a:buNone/>
            </a:pPr>
            <a:r>
              <a:rPr lang="en-US" sz="2800" i="1" dirty="0"/>
              <a:t>(…) the new public management environment is </a:t>
            </a:r>
            <a:r>
              <a:rPr lang="en-US" sz="2800" i="1" dirty="0" err="1"/>
              <a:t>characterised</a:t>
            </a:r>
            <a:r>
              <a:rPr lang="en-US" sz="2800" i="1" dirty="0"/>
              <a:t> by: </a:t>
            </a:r>
          </a:p>
          <a:p>
            <a:pPr algn="just">
              <a:lnSpc>
                <a:spcPct val="120000"/>
              </a:lnSpc>
              <a:spcBef>
                <a:spcPts val="600"/>
              </a:spcBef>
              <a:buNone/>
            </a:pPr>
            <a:r>
              <a:rPr lang="en-US" sz="2800" i="1" dirty="0"/>
              <a:t>• a </a:t>
            </a:r>
            <a:r>
              <a:rPr lang="en-US" sz="2800" b="1" i="1" dirty="0">
                <a:solidFill>
                  <a:srgbClr val="002060"/>
                </a:solidFill>
              </a:rPr>
              <a:t>focus on results </a:t>
            </a:r>
            <a:r>
              <a:rPr lang="en-US" sz="2800" i="1" dirty="0"/>
              <a:t>in terms of efficiency, effectiveness, quality of service and whether the intended beneficiaries actually gain; </a:t>
            </a:r>
          </a:p>
          <a:p>
            <a:pPr algn="just">
              <a:lnSpc>
                <a:spcPct val="120000"/>
              </a:lnSpc>
              <a:spcBef>
                <a:spcPts val="600"/>
              </a:spcBef>
              <a:buNone/>
            </a:pPr>
            <a:r>
              <a:rPr lang="en-US" sz="2800" i="1" dirty="0"/>
              <a:t>• a </a:t>
            </a:r>
            <a:r>
              <a:rPr lang="en-US" sz="2800" b="1" i="1" dirty="0" err="1">
                <a:solidFill>
                  <a:srgbClr val="002060"/>
                </a:solidFill>
              </a:rPr>
              <a:t>decentralised</a:t>
            </a:r>
            <a:r>
              <a:rPr lang="en-US" sz="2800" b="1" i="1" dirty="0">
                <a:solidFill>
                  <a:srgbClr val="002060"/>
                </a:solidFill>
              </a:rPr>
              <a:t> management environment </a:t>
            </a:r>
            <a:r>
              <a:rPr lang="en-US" sz="2800" i="1" dirty="0"/>
              <a:t>which better matches authority and responsibility so that decisions on resource allocation and service delivery are made closer to the point of delivery, and which provide scope for feedback from clients and other interest groups;</a:t>
            </a:r>
          </a:p>
          <a:p>
            <a:pPr algn="just">
              <a:lnSpc>
                <a:spcPct val="120000"/>
              </a:lnSpc>
              <a:spcBef>
                <a:spcPts val="600"/>
              </a:spcBef>
              <a:buNone/>
            </a:pPr>
            <a:r>
              <a:rPr lang="en-US" sz="2800" i="1" dirty="0"/>
              <a:t>• a greater </a:t>
            </a:r>
            <a:r>
              <a:rPr lang="en-US" sz="2800" b="1" i="1" dirty="0">
                <a:solidFill>
                  <a:srgbClr val="002060"/>
                </a:solidFill>
              </a:rPr>
              <a:t>client focus </a:t>
            </a:r>
            <a:r>
              <a:rPr lang="en-US" sz="2800" i="1" dirty="0"/>
              <a:t>and provision for client choice through the creation of competitive environments within and between public sector </a:t>
            </a:r>
            <a:r>
              <a:rPr lang="en-US" sz="2800" i="1" dirty="0" err="1"/>
              <a:t>organisations</a:t>
            </a:r>
            <a:r>
              <a:rPr lang="en-US" sz="2800" i="1" dirty="0"/>
              <a:t> and non-government competitors; </a:t>
            </a:r>
          </a:p>
          <a:p>
            <a:pPr algn="just">
              <a:lnSpc>
                <a:spcPct val="120000"/>
              </a:lnSpc>
              <a:spcBef>
                <a:spcPts val="600"/>
              </a:spcBef>
              <a:buNone/>
            </a:pPr>
            <a:r>
              <a:rPr lang="en-US" sz="2800" i="1" dirty="0"/>
              <a:t>• the flexibility to explore </a:t>
            </a:r>
            <a:r>
              <a:rPr lang="en-US" sz="2800" b="1" i="1" dirty="0">
                <a:solidFill>
                  <a:srgbClr val="002060"/>
                </a:solidFill>
              </a:rPr>
              <a:t>more cost effective alternatives</a:t>
            </a:r>
            <a:r>
              <a:rPr lang="en-US" sz="2800" i="1" dirty="0"/>
              <a:t> to direct public provision or regulation, including the use of market-type instruments, such as user charging, vouchers and the sale of property rights; and</a:t>
            </a:r>
          </a:p>
          <a:p>
            <a:pPr algn="just">
              <a:lnSpc>
                <a:spcPct val="120000"/>
              </a:lnSpc>
              <a:spcBef>
                <a:spcPts val="600"/>
              </a:spcBef>
              <a:buNone/>
            </a:pPr>
            <a:r>
              <a:rPr lang="en-US" sz="2800" i="1" dirty="0"/>
              <a:t> • </a:t>
            </a:r>
            <a:r>
              <a:rPr lang="en-US" sz="2800" b="1" i="1" dirty="0">
                <a:solidFill>
                  <a:srgbClr val="002060"/>
                </a:solidFill>
              </a:rPr>
              <a:t>accountability for results and for establishing due process</a:t>
            </a:r>
            <a:r>
              <a:rPr lang="en-US" sz="2800" i="1" dirty="0"/>
              <a:t> rather than compliance with a particular set of rules, and a related </a:t>
            </a:r>
            <a:r>
              <a:rPr lang="en-US" sz="2800" b="1" i="1" dirty="0">
                <a:solidFill>
                  <a:srgbClr val="002060"/>
                </a:solidFill>
              </a:rPr>
              <a:t>change from risk avoidance to risk management</a:t>
            </a:r>
            <a:r>
              <a:rPr lang="en-US" sz="2800" i="1" dirty="0"/>
              <a:t>.</a:t>
            </a:r>
          </a:p>
          <a:p>
            <a:pPr>
              <a:buNone/>
            </a:pPr>
            <a:endParaRPr lang="pt-BR" dirty="0"/>
          </a:p>
        </p:txBody>
      </p:sp>
      <p:sp>
        <p:nvSpPr>
          <p:cNvPr id="4" name="CaixaDeTexto 3"/>
          <p:cNvSpPr txBox="1"/>
          <p:nvPr/>
        </p:nvSpPr>
        <p:spPr>
          <a:xfrm>
            <a:off x="4052455" y="1484785"/>
            <a:ext cx="5912427" cy="4785926"/>
          </a:xfrm>
          <a:prstGeom prst="rect">
            <a:avLst/>
          </a:prstGeom>
          <a:noFill/>
        </p:spPr>
        <p:txBody>
          <a:bodyPr wrap="square" rtlCol="0">
            <a:spAutoFit/>
          </a:bodyPr>
          <a:lstStyle/>
          <a:p>
            <a:pPr algn="just">
              <a:spcBef>
                <a:spcPts val="600"/>
              </a:spcBef>
            </a:pPr>
            <a:r>
              <a:rPr lang="pt-BR" sz="1400" dirty="0"/>
              <a:t>(...) o novo ambiente de gestão pública caracteriza-se por: </a:t>
            </a:r>
          </a:p>
          <a:p>
            <a:pPr algn="just">
              <a:spcBef>
                <a:spcPts val="600"/>
              </a:spcBef>
            </a:pPr>
            <a:r>
              <a:rPr lang="pt-BR" sz="1400" dirty="0"/>
              <a:t>• </a:t>
            </a:r>
            <a:r>
              <a:rPr lang="pt-BR" sz="1400" b="1" dirty="0">
                <a:solidFill>
                  <a:srgbClr val="002060"/>
                </a:solidFill>
              </a:rPr>
              <a:t>foco em resultados</a:t>
            </a:r>
            <a:r>
              <a:rPr lang="pt-BR" sz="1400" dirty="0"/>
              <a:t>, em termos de eficiência, eficácia, qualidade de serviço e se os beneficiários realmente ganham; </a:t>
            </a:r>
          </a:p>
          <a:p>
            <a:pPr algn="just">
              <a:spcBef>
                <a:spcPts val="600"/>
              </a:spcBef>
            </a:pPr>
            <a:r>
              <a:rPr lang="pt-BR" sz="1400" dirty="0"/>
              <a:t>• um </a:t>
            </a:r>
            <a:r>
              <a:rPr lang="pt-BR" sz="1400" b="1" dirty="0">
                <a:solidFill>
                  <a:srgbClr val="002060"/>
                </a:solidFill>
              </a:rPr>
              <a:t>ambiente de gestão descentralizado</a:t>
            </a:r>
            <a:r>
              <a:rPr lang="pt-BR" sz="1400" dirty="0"/>
              <a:t>, com melhor repartição de autoridade e responsabilidade, de modo que as decisões sobre a alocação dos recursos e a prestação dos serviços são feitas mais perto do ponto de entrega, e que preveem a possibilidade de </a:t>
            </a:r>
            <a:r>
              <a:rPr lang="pt-BR" sz="1400" i="1" dirty="0"/>
              <a:t>feedback</a:t>
            </a:r>
            <a:r>
              <a:rPr lang="pt-BR" sz="1400" dirty="0"/>
              <a:t> de clientes e outros grupos de interesse; </a:t>
            </a:r>
          </a:p>
          <a:p>
            <a:pPr algn="just">
              <a:spcBef>
                <a:spcPts val="600"/>
              </a:spcBef>
            </a:pPr>
            <a:r>
              <a:rPr lang="pt-BR" sz="1400" dirty="0"/>
              <a:t>• um maior </a:t>
            </a:r>
            <a:r>
              <a:rPr lang="pt-BR" sz="1400" b="1" dirty="0">
                <a:solidFill>
                  <a:srgbClr val="002060"/>
                </a:solidFill>
              </a:rPr>
              <a:t>foco no cliente </a:t>
            </a:r>
            <a:r>
              <a:rPr lang="pt-BR" sz="1400" dirty="0"/>
              <a:t>e provisão para a escolha pelo cliente através da criação de ambientes competitivos dentro e entre organizações do setor público e os concorrentes </a:t>
            </a:r>
            <a:r>
              <a:rPr lang="pt-BR" sz="1400" dirty="0" err="1"/>
              <a:t>não-governamentais</a:t>
            </a:r>
            <a:r>
              <a:rPr lang="pt-BR" sz="1400" dirty="0"/>
              <a:t>; </a:t>
            </a:r>
          </a:p>
          <a:p>
            <a:pPr algn="just">
              <a:spcBef>
                <a:spcPts val="600"/>
              </a:spcBef>
            </a:pPr>
            <a:r>
              <a:rPr lang="pt-BR" sz="1400" dirty="0"/>
              <a:t>• a flexibilidade para explorar </a:t>
            </a:r>
            <a:r>
              <a:rPr lang="pt-BR" sz="1400" b="1" dirty="0">
                <a:solidFill>
                  <a:srgbClr val="002060"/>
                </a:solidFill>
              </a:rPr>
              <a:t>alternativas mais rentáveis </a:t>
            </a:r>
            <a:r>
              <a:rPr lang="pt-BR" sz="1400" dirty="0"/>
              <a:t>​​para direcionar a prestação ou regulação pública, incluindo o uso de </a:t>
            </a:r>
            <a:r>
              <a:rPr lang="pt-BR" sz="1400" b="1" dirty="0">
                <a:solidFill>
                  <a:srgbClr val="002060"/>
                </a:solidFill>
              </a:rPr>
              <a:t>instrumentos do tipo de mercado</a:t>
            </a:r>
            <a:r>
              <a:rPr lang="pt-BR" sz="1400" dirty="0"/>
              <a:t>, tais como </a:t>
            </a:r>
            <a:r>
              <a:rPr lang="pt-BR" sz="1400" dirty="0" smtClean="0"/>
              <a:t>a transferência do comando/da decisão para o usuário</a:t>
            </a:r>
            <a:r>
              <a:rPr lang="pt-BR" sz="1400" dirty="0"/>
              <a:t>, vales e da venda de direitos de propriedade; e  </a:t>
            </a:r>
          </a:p>
          <a:p>
            <a:pPr algn="just">
              <a:spcBef>
                <a:spcPts val="600"/>
              </a:spcBef>
            </a:pPr>
            <a:r>
              <a:rPr lang="pt-BR" sz="1400" dirty="0"/>
              <a:t>• a </a:t>
            </a:r>
            <a:r>
              <a:rPr lang="pt-BR" sz="1400" b="1" dirty="0">
                <a:solidFill>
                  <a:srgbClr val="002060"/>
                </a:solidFill>
              </a:rPr>
              <a:t>responsabilidade pelos resultados e para o estabelecimento de um processo justo</a:t>
            </a:r>
            <a:r>
              <a:rPr lang="pt-BR" sz="1400" dirty="0"/>
              <a:t>, em vez de cumprimento de um determinado conjunto de regras, e uma </a:t>
            </a:r>
            <a:r>
              <a:rPr lang="pt-BR" sz="1400" b="1" dirty="0">
                <a:solidFill>
                  <a:srgbClr val="002060"/>
                </a:solidFill>
              </a:rPr>
              <a:t>mudança de evitar riscos para gerir de riscos</a:t>
            </a:r>
            <a:r>
              <a:rPr lang="pt-BR" sz="1400" dirty="0"/>
              <a:t>.</a:t>
            </a:r>
          </a:p>
        </p:txBody>
      </p:sp>
    </p:spTree>
    <p:extLst>
      <p:ext uri="{BB962C8B-B14F-4D97-AF65-F5344CB8AC3E}">
        <p14:creationId xmlns:p14="http://schemas.microsoft.com/office/powerpoint/2010/main" val="1675658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2178</TotalTime>
  <Words>5343</Words>
  <Application>Microsoft Office PowerPoint</Application>
  <PresentationFormat>Widescreen</PresentationFormat>
  <Paragraphs>371</Paragraphs>
  <Slides>29</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Arial</vt:lpstr>
      <vt:lpstr>Calibri</vt:lpstr>
      <vt:lpstr>Trebuchet MS</vt:lpstr>
      <vt:lpstr>Wingdings 3</vt:lpstr>
      <vt:lpstr>Facetado</vt:lpstr>
      <vt:lpstr>Eficiência e  Parcerias Público Privadas  Carlos Augusto de Melo Ferraz</vt:lpstr>
      <vt:lpstr>Sumário</vt:lpstr>
      <vt:lpstr>Algumas noções básicas de microeconomia</vt:lpstr>
      <vt:lpstr>Algumas noções básicas de microeconomia</vt:lpstr>
      <vt:lpstr>Algumas noções básicas de microeconomia</vt:lpstr>
      <vt:lpstr>New Public Management Reform</vt:lpstr>
      <vt:lpstr>New Public Management Reform https://www.youtube.com/watch?v=WFIN5VfhSZo http://josuesander.com.br/blog/2014/04/discursos-nao-existe-dinheiro-publico-margaret-thatcher/ </vt:lpstr>
      <vt:lpstr>New Public Management Reform Pollitt, Christopher, ET allii. Performance or compliance ? Performance audit and public management in five countries. UK: Oxforf Press, 1999</vt:lpstr>
      <vt:lpstr>New Public Management Reform  Michael Keating. Public Management Reform and Economic and Social Development. OECD Journal on Budgeting, 2001.</vt:lpstr>
      <vt:lpstr>New Public Management Reform  Larbi, G.A., United Nations Research Institute for Social Development, Discussion paper 112, 1999, updated 2003. </vt:lpstr>
      <vt:lpstr>New Public Management Reform Amund Lie. The New Zealand Model - From New Public Management to Whole-of-Government? Paper for the National Conference in Political Science. Noruega, 2007.</vt:lpstr>
      <vt:lpstr>New Public Management Reform  Presidência da República. Plano Diretor da Reforma do Aparelho do Estado. Brasília, 1995.</vt:lpstr>
      <vt:lpstr>The Green Book.  Estudos de viabilidade e avaliação de políticas públicas  Appraisal and Evaluation in Central Government</vt:lpstr>
      <vt:lpstr>The Green Book  O papel dos estudos de viabilidade THE ROLE OF APPRAISAL</vt:lpstr>
      <vt:lpstr>The Green Book Avaliação das alternativas Option Appraisal </vt:lpstr>
      <vt:lpstr>The Green Book Apresentação dos resultados PRESENTING THE RESULTS</vt:lpstr>
      <vt:lpstr>The Green Book Avaliação EVALUATION</vt:lpstr>
      <vt:lpstr>Apresentação do PowerPoint</vt:lpstr>
      <vt:lpstr>OECD Government at a Glance 2015 </vt:lpstr>
      <vt:lpstr>OECD Government at a Glance 2015</vt:lpstr>
      <vt:lpstr>Outras referências Pesquisa de jurisprudência: “análise custo-benefício” no Acórdão</vt:lpstr>
      <vt:lpstr>Outras referências Doutrina:  Análise de custo-benefício na adoção de políticas públicas e desafios impostos ao seu formulador   Ana Paula Martinez</vt:lpstr>
      <vt:lpstr>Entendimentos de órgãos de auditoria e de auditores National Audit Office. PFI: Construction Performance. 2003</vt:lpstr>
      <vt:lpstr>Entendimentos de órgãos de auditoria e de auditores  National Audit Office. Performance on PFI Construction. 2009</vt:lpstr>
      <vt:lpstr>Entendimentos de órgãos de auditoria e de auditores  National Audit Office. Private Finance Projects. 2009.</vt:lpstr>
      <vt:lpstr>Entendimentos de órgãos de auditoria e de auditores  National Audit Office. Lessons from PFI and other projects. 2011.</vt:lpstr>
      <vt:lpstr>Entendimentos de órgãos de auditoria e de auditores  Sir John Bourn, Comptroller and Auditor General of The United Kingdon 1988 – 2008 (Public Sector Auditing. 2007)</vt:lpstr>
      <vt:lpstr>Entendimentos de órgãos de auditoria e de auditores  Acórdãos do TCU</vt:lpstr>
      <vt:lpstr>Apresentação do PowerPoint</vt:lpstr>
    </vt:vector>
  </TitlesOfParts>
  <Company>TCU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Avaliação de políticas públicas em sua formulação. O modelo Inglês (the Green Book)</dc:title>
  <dc:creator>Carlos Augusto de Melo Ferraz</dc:creator>
  <cp:lastModifiedBy>User</cp:lastModifiedBy>
  <cp:revision>253</cp:revision>
  <dcterms:created xsi:type="dcterms:W3CDTF">2015-07-14T20:56:14Z</dcterms:created>
  <dcterms:modified xsi:type="dcterms:W3CDTF">2017-06-01T20:06:26Z</dcterms:modified>
</cp:coreProperties>
</file>