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11" r:id="rId2"/>
    <p:sldId id="392" r:id="rId3"/>
    <p:sldId id="419" r:id="rId4"/>
    <p:sldId id="400" r:id="rId5"/>
    <p:sldId id="401" r:id="rId6"/>
    <p:sldId id="418" r:id="rId7"/>
    <p:sldId id="393" r:id="rId8"/>
    <p:sldId id="394" r:id="rId9"/>
    <p:sldId id="403" r:id="rId10"/>
    <p:sldId id="404" r:id="rId11"/>
    <p:sldId id="417" r:id="rId12"/>
    <p:sldId id="395" r:id="rId13"/>
    <p:sldId id="396" r:id="rId14"/>
    <p:sldId id="397" r:id="rId15"/>
    <p:sldId id="398" r:id="rId16"/>
    <p:sldId id="399" r:id="rId17"/>
    <p:sldId id="420" r:id="rId18"/>
    <p:sldId id="406" r:id="rId19"/>
    <p:sldId id="407" r:id="rId20"/>
    <p:sldId id="411" r:id="rId21"/>
  </p:sldIdLst>
  <p:sldSz cx="9144000" cy="6858000" type="screen4x3"/>
  <p:notesSz cx="6797675" cy="9928225"/>
  <p:defaultTextStyle>
    <a:defPPr>
      <a:defRPr lang="pt-BR"/>
    </a:defPPr>
    <a:lvl1pPr algn="ctr" rtl="0" fontAlgn="base">
      <a:lnSpc>
        <a:spcPct val="90000"/>
      </a:lnSpc>
      <a:spcBef>
        <a:spcPct val="25000"/>
      </a:spcBef>
      <a:spcAft>
        <a:spcPct val="0"/>
      </a:spcAft>
      <a:buSzPct val="30000"/>
      <a:defRPr sz="15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1pPr>
    <a:lvl2pPr marL="457200" algn="ctr" rtl="0" fontAlgn="base">
      <a:lnSpc>
        <a:spcPct val="90000"/>
      </a:lnSpc>
      <a:spcBef>
        <a:spcPct val="25000"/>
      </a:spcBef>
      <a:spcAft>
        <a:spcPct val="0"/>
      </a:spcAft>
      <a:buSzPct val="30000"/>
      <a:defRPr sz="15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2pPr>
    <a:lvl3pPr marL="914400" algn="ctr" rtl="0" fontAlgn="base">
      <a:lnSpc>
        <a:spcPct val="90000"/>
      </a:lnSpc>
      <a:spcBef>
        <a:spcPct val="25000"/>
      </a:spcBef>
      <a:spcAft>
        <a:spcPct val="0"/>
      </a:spcAft>
      <a:buSzPct val="30000"/>
      <a:defRPr sz="15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3pPr>
    <a:lvl4pPr marL="1371600" algn="ctr" rtl="0" fontAlgn="base">
      <a:lnSpc>
        <a:spcPct val="90000"/>
      </a:lnSpc>
      <a:spcBef>
        <a:spcPct val="25000"/>
      </a:spcBef>
      <a:spcAft>
        <a:spcPct val="0"/>
      </a:spcAft>
      <a:buSzPct val="30000"/>
      <a:defRPr sz="15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4pPr>
    <a:lvl5pPr marL="1828800" algn="ctr" rtl="0" fontAlgn="base">
      <a:lnSpc>
        <a:spcPct val="90000"/>
      </a:lnSpc>
      <a:spcBef>
        <a:spcPct val="25000"/>
      </a:spcBef>
      <a:spcAft>
        <a:spcPct val="0"/>
      </a:spcAft>
      <a:buSzPct val="30000"/>
      <a:defRPr sz="15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5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6pPr>
    <a:lvl7pPr marL="2743200" algn="l" defTabSz="914400" rtl="0" eaLnBrk="1" latinLnBrk="0" hangingPunct="1">
      <a:defRPr sz="15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7pPr>
    <a:lvl8pPr marL="3200400" algn="l" defTabSz="914400" rtl="0" eaLnBrk="1" latinLnBrk="0" hangingPunct="1">
      <a:defRPr sz="15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8pPr>
    <a:lvl9pPr marL="3657600" algn="l" defTabSz="914400" rtl="0" eaLnBrk="1" latinLnBrk="0" hangingPunct="1">
      <a:defRPr sz="15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DA3"/>
    <a:srgbClr val="F0EA00"/>
    <a:srgbClr val="CCECFF"/>
    <a:srgbClr val="CCFFCC"/>
    <a:srgbClr val="CCFFFF"/>
    <a:srgbClr val="808000"/>
    <a:srgbClr val="4D4D4D"/>
    <a:srgbClr val="E6E1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0" autoAdjust="0"/>
    <p:restoredTop sz="94063" autoAdjust="0"/>
  </p:normalViewPr>
  <p:slideViewPr>
    <p:cSldViewPr>
      <p:cViewPr varScale="1">
        <p:scale>
          <a:sx n="70" d="100"/>
          <a:sy n="70" d="100"/>
        </p:scale>
        <p:origin x="140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l" defTabSz="955830">
              <a:lnSpc>
                <a:spcPct val="100000"/>
              </a:lnSpc>
              <a:spcBef>
                <a:spcPct val="0"/>
              </a:spcBef>
              <a:buSzTx/>
              <a:defRPr sz="1300" b="0" u="sng">
                <a:latin typeface="Times New Roman" charset="0"/>
                <a:ea typeface="Tahoma" charset="0"/>
                <a:cs typeface="Tahoma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14" y="1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 defTabSz="955830">
              <a:lnSpc>
                <a:spcPct val="100000"/>
              </a:lnSpc>
              <a:spcBef>
                <a:spcPct val="0"/>
              </a:spcBef>
              <a:buSzTx/>
              <a:defRPr sz="1300" b="0" u="sng">
                <a:latin typeface="Times New Roman" charset="0"/>
                <a:ea typeface="Tahoma" charset="0"/>
                <a:cs typeface="Tahoma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353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l" defTabSz="955830">
              <a:lnSpc>
                <a:spcPct val="100000"/>
              </a:lnSpc>
              <a:spcBef>
                <a:spcPct val="0"/>
              </a:spcBef>
              <a:buSzTx/>
              <a:defRPr sz="1300" b="0" u="sng">
                <a:latin typeface="Times New Roman" charset="0"/>
                <a:ea typeface="Tahoma" charset="0"/>
                <a:cs typeface="Tahoma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14" y="9432353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 defTabSz="955830">
              <a:lnSpc>
                <a:spcPct val="100000"/>
              </a:lnSpc>
              <a:spcBef>
                <a:spcPct val="0"/>
              </a:spcBef>
              <a:buSzTx/>
              <a:defRPr sz="1300" b="0" u="sng">
                <a:latin typeface="Times New Roman" pitchFamily="18" charset="0"/>
              </a:defRPr>
            </a:lvl1pPr>
          </a:lstStyle>
          <a:p>
            <a:fld id="{05746FEA-3305-45EA-A7FA-C9E9666EB93C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3282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5872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l">
              <a:defRPr sz="1200" smtClean="0">
                <a:latin typeface="Tahoma" charset="0"/>
                <a:ea typeface="Tahoma" charset="0"/>
                <a:cs typeface="Tahoma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294" y="1"/>
            <a:ext cx="2945862" cy="495872"/>
          </a:xfrm>
          <a:prstGeom prst="rect">
            <a:avLst/>
          </a:prstGeom>
        </p:spPr>
        <p:txBody>
          <a:bodyPr vert="horz" wrap="square" lIns="88230" tIns="44115" rIns="88230" bIns="441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8A3776-01F6-401B-A3F4-1D7563A8A5F5}" type="datetime1">
              <a:rPr lang="pt-BR"/>
              <a:pPr/>
              <a:t>30/05/2017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30" tIns="44115" rIns="88230" bIns="44115" rtlCol="0" anchor="ctr"/>
          <a:lstStyle/>
          <a:p>
            <a:pPr lvl="0"/>
            <a:endParaRPr lang="pt-B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64" y="4715406"/>
            <a:ext cx="5438748" cy="4467471"/>
          </a:xfrm>
          <a:prstGeom prst="rect">
            <a:avLst/>
          </a:prstGeom>
        </p:spPr>
        <p:txBody>
          <a:bodyPr vert="horz" wrap="square" lIns="88230" tIns="44115" rIns="88230" bIns="4411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813"/>
            <a:ext cx="2945862" cy="495872"/>
          </a:xfrm>
          <a:prstGeom prst="rect">
            <a:avLst/>
          </a:prstGeom>
        </p:spPr>
        <p:txBody>
          <a:bodyPr vert="horz" lIns="88230" tIns="44115" rIns="88230" bIns="44115" rtlCol="0" anchor="b"/>
          <a:lstStyle>
            <a:lvl1pPr algn="l">
              <a:defRPr sz="1200" smtClean="0">
                <a:latin typeface="Tahoma" charset="0"/>
                <a:ea typeface="Tahoma" charset="0"/>
                <a:cs typeface="Tahoma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294" y="9430813"/>
            <a:ext cx="2945862" cy="495872"/>
          </a:xfrm>
          <a:prstGeom prst="rect">
            <a:avLst/>
          </a:prstGeom>
        </p:spPr>
        <p:txBody>
          <a:bodyPr vert="horz" wrap="square" lIns="88230" tIns="44115" rIns="88230" bIns="441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2FEC0F-B74A-47DC-BB59-4EA81A9971E5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23661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9F9A7F-80CA-48BC-AC57-A7B20FBDC595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420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D44CFD-7219-48ED-8577-629500E87C77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9486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B03C92-0BF3-42E1-8A5D-606578FB39EF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4831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88326A-81AA-466B-8355-D79456644445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1443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CF5981-18BA-40B1-A9CF-E964182ACF52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828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FF3CB7-B9F8-40AE-B5F8-0BF28550F540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9015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99C368-CE6E-4559-B7F5-B1F3A38C87E5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795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DD943F-14A2-4627-A6B3-BB6D87D430FD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3442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FBD396-3194-416A-85B1-1E8DABD075E3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116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FCC28F-1725-4144-9F81-24264AAB9E11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2794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F1A7EA-9DF0-4CDF-9A3A-A579249D227C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4868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SzTx/>
              <a:defRPr sz="1400" b="0">
                <a:latin typeface="+mn-lt"/>
                <a:ea typeface="Tahoma" charset="0"/>
                <a:cs typeface="Tahoma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SzTx/>
              <a:defRPr sz="1400" b="0">
                <a:latin typeface="+mn-lt"/>
                <a:ea typeface="Tahoma" charset="0"/>
                <a:cs typeface="Tahoma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SzTx/>
              <a:defRPr sz="1400" b="0">
                <a:latin typeface="Times New Roman" pitchFamily="18" charset="0"/>
              </a:defRPr>
            </a:lvl1pPr>
          </a:lstStyle>
          <a:p>
            <a:fld id="{FBCC2765-0711-4FD4-8FB4-6DFF5184617E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pt-B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7" name="Rectangle 17"/>
          <p:cNvSpPr>
            <a:spLocks noChangeArrowheads="1"/>
          </p:cNvSpPr>
          <p:nvPr/>
        </p:nvSpPr>
        <p:spPr bwMode="auto">
          <a:xfrm rot="10800000">
            <a:off x="0" y="6210300"/>
            <a:ext cx="9144000" cy="647700"/>
          </a:xfrm>
          <a:prstGeom prst="rect">
            <a:avLst/>
          </a:prstGeom>
          <a:gradFill rotWithShape="1">
            <a:gsLst>
              <a:gs pos="0">
                <a:srgbClr val="F4EE00">
                  <a:alpha val="53999"/>
                </a:srgb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endParaRPr lang="pt-BR" dirty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15117" y="2548533"/>
            <a:ext cx="85137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37931725" indent="-37474525" eaLnBrk="0" hangingPunct="0"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eaLnBrk="0" hangingPunct="0"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eaLnBrk="0" hangingPunct="0"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eaLnBrk="0" hangingPunct="0"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pt-BR" sz="3200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Concessões </a:t>
            </a:r>
            <a:r>
              <a:rPr lang="pt-BR" sz="3200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Calibri"/>
                <a:cs typeface="Calibri" pitchFamily="34" charset="0"/>
              </a:rPr>
              <a:t>/</a:t>
            </a:r>
            <a:r>
              <a:rPr lang="pt-BR" sz="3200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3200" dirty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Parcerias </a:t>
            </a:r>
            <a:r>
              <a:rPr lang="pt-BR" sz="3200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Público-Privadas</a:t>
            </a:r>
            <a:endParaRPr lang="pt-BR" sz="3200" dirty="0">
              <a:solidFill>
                <a:schemeClr val="accent4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885" y="5229200"/>
            <a:ext cx="2406229" cy="7616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0" y="6074246"/>
            <a:ext cx="9144000" cy="783754"/>
            <a:chOff x="0" y="6074246"/>
            <a:chExt cx="9144000" cy="78375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 rot="10800000">
              <a:off x="0" y="6210300"/>
              <a:ext cx="9144000" cy="647700"/>
            </a:xfrm>
            <a:prstGeom prst="rect">
              <a:avLst/>
            </a:prstGeom>
            <a:gradFill rotWithShape="1">
              <a:gsLst>
                <a:gs pos="0">
                  <a:srgbClr val="F4EE00">
                    <a:alpha val="53999"/>
                  </a:srgb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1593903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>
              <a:spAutoFit/>
            </a:bodyPr>
            <a:lstStyle/>
            <a:p>
              <a:endParaRPr lang="pt-BR" dirty="0"/>
            </a:p>
          </p:txBody>
        </p:sp>
        <p:pic>
          <p:nvPicPr>
            <p:cNvPr id="4" name="Picture 20" descr="logo amarel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4328" y="6074246"/>
              <a:ext cx="1330207" cy="4408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76783" y="1495425"/>
            <a:ext cx="846455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81000" algn="just">
              <a:lnSpc>
                <a:spcPct val="100000"/>
              </a:lnSpc>
              <a:spcBef>
                <a:spcPct val="0"/>
              </a:spcBef>
              <a:buSzTx/>
            </a:pPr>
            <a:endParaRPr lang="pt-BR" sz="1400" b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708699" y="1333500"/>
            <a:ext cx="3202483" cy="533400"/>
          </a:xfrm>
          <a:prstGeom prst="rect">
            <a:avLst/>
          </a:prstGeom>
          <a:solidFill>
            <a:srgbClr val="FFFDA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8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8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CONCESSÃO COMUM</a:t>
            </a:r>
            <a:endParaRPr lang="pt-BR" sz="18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en-US" sz="18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300583" y="1952625"/>
            <a:ext cx="1905000" cy="5334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6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6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RISCOS</a:t>
            </a:r>
            <a:endParaRPr lang="pt-BR" sz="16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en-US" sz="16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2326612" y="1952625"/>
            <a:ext cx="3202483" cy="5334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Compartilhamento entre a </a:t>
            </a:r>
            <a:endParaRPr lang="pt-BR" sz="1400" b="0" dirty="0" smtClean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Administração </a:t>
            </a:r>
            <a:r>
              <a:rPr lang="pt-BR" sz="14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Pública e o Parceiro Privado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en-US" sz="1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326613" y="1333500"/>
            <a:ext cx="3202483" cy="533400"/>
          </a:xfrm>
          <a:prstGeom prst="rect">
            <a:avLst/>
          </a:prstGeom>
          <a:solidFill>
            <a:srgbClr val="FFFDA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8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8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PPP</a:t>
            </a:r>
            <a:endParaRPr lang="pt-BR" sz="18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en-US" sz="18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708700" y="1952625"/>
            <a:ext cx="3202483" cy="5334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Transferência da maioria </a:t>
            </a:r>
            <a:r>
              <a:rPr lang="pt-BR" sz="14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dos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14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riscos ao Parceiro Privado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en-US" sz="1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00581" y="2564904"/>
            <a:ext cx="1905000" cy="108012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6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6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PAGAMENTO</a:t>
            </a:r>
            <a:endParaRPr lang="pt-BR" sz="16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en-US" sz="16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2326610" y="2564903"/>
            <a:ext cx="3202483" cy="1080121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Tarifas e contraprestação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endParaRPr lang="pt-BR" sz="1400" b="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(remuneração depois de </a:t>
            </a:r>
            <a:r>
              <a:rPr lang="pt-BR" sz="14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disponibilizada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14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parcela fruível do serviço)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en-US" sz="1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708698" y="2564904"/>
            <a:ext cx="3202483" cy="108012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Tarifas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endParaRPr lang="en-US" sz="1400" b="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(desde a contratação da concessão)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en-US" sz="1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300580" y="3717033"/>
            <a:ext cx="1905000" cy="108012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6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6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TÉRMINO DO 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6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CONTRATO</a:t>
            </a:r>
            <a:endParaRPr lang="pt-BR" sz="16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en-US" sz="16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2326609" y="3717032"/>
            <a:ext cx="3202483" cy="1080121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Reversão dos bens necessários à </a:t>
            </a:r>
            <a:endParaRPr lang="pt-BR" sz="1400" b="0" dirty="0" smtClean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prestação </a:t>
            </a:r>
            <a:r>
              <a:rPr lang="pt-BR" sz="14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do serviço.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en-US" sz="1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5708697" y="3717033"/>
            <a:ext cx="3202483" cy="108012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Reversão dos bens necessários à </a:t>
            </a:r>
            <a:endParaRPr lang="pt-BR" sz="1400" b="0" dirty="0" smtClean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prestação </a:t>
            </a:r>
            <a:r>
              <a:rPr lang="pt-BR" sz="14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do serviço.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en-US" sz="1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395288" y="258618"/>
            <a:ext cx="7034674" cy="405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 eaLnBrk="0" hangingPunct="0"/>
            <a:r>
              <a:rPr lang="pt-BR" sz="24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QUADRO COMPARATIVO – PPP E CONCESSÃO COMUM</a:t>
            </a:r>
            <a:endParaRPr lang="pt-BR" sz="2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08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0" y="6074246"/>
            <a:ext cx="9144000" cy="783754"/>
            <a:chOff x="0" y="6074246"/>
            <a:chExt cx="9144000" cy="78375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 rot="10800000">
              <a:off x="0" y="6210300"/>
              <a:ext cx="9144000" cy="647700"/>
            </a:xfrm>
            <a:prstGeom prst="rect">
              <a:avLst/>
            </a:prstGeom>
            <a:gradFill rotWithShape="1">
              <a:gsLst>
                <a:gs pos="0">
                  <a:srgbClr val="F4EE00">
                    <a:alpha val="53999"/>
                  </a:srgb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1593903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>
              <a:spAutoFit/>
            </a:bodyPr>
            <a:lstStyle/>
            <a:p>
              <a:endParaRPr lang="pt-BR" dirty="0"/>
            </a:p>
          </p:txBody>
        </p:sp>
        <p:pic>
          <p:nvPicPr>
            <p:cNvPr id="4" name="Picture 20" descr="logo amarel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4328" y="6074246"/>
              <a:ext cx="1330207" cy="4408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5288" y="258618"/>
            <a:ext cx="7861502" cy="405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 eaLnBrk="0" hangingPunct="0"/>
            <a:r>
              <a:rPr lang="pt-BR" sz="24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QUADRO COMPARATIVO – CONCESSÃO, PPP E PRIVATIZAÇÃO</a:t>
            </a:r>
            <a:endParaRPr lang="pt-BR" sz="2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76783" y="1495425"/>
            <a:ext cx="846455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81000" algn="just">
              <a:lnSpc>
                <a:spcPct val="100000"/>
              </a:lnSpc>
              <a:spcBef>
                <a:spcPct val="0"/>
              </a:spcBef>
              <a:buSzTx/>
            </a:pPr>
            <a:endParaRPr lang="pt-BR" sz="1400" b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708699" y="1333500"/>
            <a:ext cx="3202483" cy="533400"/>
          </a:xfrm>
          <a:prstGeom prst="rect">
            <a:avLst/>
          </a:prstGeom>
          <a:solidFill>
            <a:srgbClr val="FFFDA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8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8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PRIVATIZAÇÃO</a:t>
            </a:r>
            <a:endParaRPr lang="pt-BR" sz="18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en-US" sz="18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300583" y="2996952"/>
            <a:ext cx="1905000" cy="111633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6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6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RISCOS</a:t>
            </a:r>
            <a:endParaRPr lang="pt-BR" sz="16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en-US" sz="16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2326612" y="2996952"/>
            <a:ext cx="3202483" cy="1116335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Transferência da maioria dos riscos ao </a:t>
            </a:r>
            <a:endParaRPr lang="pt-BR" sz="1400" b="0" dirty="0" smtClean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Parceiro </a:t>
            </a:r>
            <a:r>
              <a:rPr lang="pt-BR" sz="14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Privado (Concessão Comum</a:t>
            </a:r>
            <a:r>
              <a:rPr lang="pt-BR" sz="14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), ou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Compartilhamento </a:t>
            </a:r>
            <a:r>
              <a:rPr lang="pt-BR" sz="14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entre a </a:t>
            </a:r>
            <a:r>
              <a:rPr lang="pt-BR" sz="14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Administração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14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Pública e o parceiro privado (PPP)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en-US" sz="1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326613" y="1333500"/>
            <a:ext cx="3202483" cy="533400"/>
          </a:xfrm>
          <a:prstGeom prst="rect">
            <a:avLst/>
          </a:prstGeom>
          <a:solidFill>
            <a:srgbClr val="FFFDA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8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8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CONCESSÃO E PPP</a:t>
            </a:r>
            <a:endParaRPr lang="pt-BR" sz="18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en-US" sz="18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708700" y="2996952"/>
            <a:ext cx="3202483" cy="1116335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Assunção pelo parceiro privado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en-US" sz="1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00581" y="4204001"/>
            <a:ext cx="1905000" cy="136815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6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6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ADMINISTRAÇÃO 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6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PÚBLICA E PARCEIRO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6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PRIVADO</a:t>
            </a:r>
            <a:endParaRPr lang="pt-BR" sz="16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en-US" sz="16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326610" y="4204001"/>
            <a:ext cx="3202483" cy="1368152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Manutenção do </a:t>
            </a:r>
            <a:r>
              <a:rPr lang="pt-BR" sz="14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vínculo  jurídico-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obrigacional existente (prestação </a:t>
            </a:r>
            <a:r>
              <a:rPr lang="pt-BR" sz="14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 </a:t>
            </a:r>
            <a:endParaRPr lang="pt-BR" sz="1400" b="0" dirty="0" smtClean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serviço </a:t>
            </a:r>
            <a:r>
              <a:rPr lang="pt-BR" sz="14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consoante </a:t>
            </a:r>
            <a:r>
              <a:rPr lang="pt-BR" sz="14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o disposto no contrato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14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 parceria e na regulação </a:t>
            </a:r>
            <a:r>
              <a:rPr lang="pt-BR" sz="14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Setorial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14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expedida pela Administração Pública)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en-US" sz="1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5708698" y="4204001"/>
            <a:ext cx="3202483" cy="1368152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Desvinculação (entretanto serviço deverá </a:t>
            </a:r>
            <a:endParaRPr lang="pt-BR" sz="1400" b="0" dirty="0" smtClean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ser </a:t>
            </a:r>
            <a:r>
              <a:rPr lang="pt-BR" sz="14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prestado consoante regulação </a:t>
            </a:r>
            <a:endParaRPr lang="pt-BR" sz="1400" b="0" dirty="0" smtClean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setorial </a:t>
            </a:r>
            <a:r>
              <a:rPr lang="pt-BR" sz="14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existente)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en-US" sz="1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300583" y="1988840"/>
            <a:ext cx="1905000" cy="93610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6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6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OBJETO</a:t>
            </a:r>
            <a:endParaRPr lang="pt-BR" sz="16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en-US" sz="16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2326612" y="1988841"/>
            <a:ext cx="3202483" cy="936104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Transferência </a:t>
            </a:r>
            <a:r>
              <a:rPr lang="pt-BR" sz="14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ao parceiro privado 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da prestação do serviço</a:t>
            </a:r>
            <a:endParaRPr lang="pt-BR" sz="1400" b="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en-US" sz="1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5708700" y="1988841"/>
            <a:ext cx="3202483" cy="936104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Transferência ao parceiro privado da 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titularidade do serviço</a:t>
            </a:r>
            <a:endParaRPr lang="pt-BR" sz="1400" b="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en-US" sz="1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48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0" y="6074246"/>
            <a:ext cx="9144000" cy="783754"/>
            <a:chOff x="0" y="6074246"/>
            <a:chExt cx="9144000" cy="78375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 rot="10800000">
              <a:off x="0" y="6210300"/>
              <a:ext cx="9144000" cy="647700"/>
            </a:xfrm>
            <a:prstGeom prst="rect">
              <a:avLst/>
            </a:prstGeom>
            <a:gradFill rotWithShape="1">
              <a:gsLst>
                <a:gs pos="0">
                  <a:srgbClr val="F4EE00">
                    <a:alpha val="53999"/>
                  </a:srgb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1593903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>
              <a:spAutoFit/>
            </a:bodyPr>
            <a:lstStyle/>
            <a:p>
              <a:endParaRPr lang="pt-BR" dirty="0"/>
            </a:p>
          </p:txBody>
        </p:sp>
        <p:pic>
          <p:nvPicPr>
            <p:cNvPr id="4" name="Picture 20" descr="logo amarel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4328" y="6074246"/>
              <a:ext cx="1330207" cy="4408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5288" y="258618"/>
            <a:ext cx="5179679" cy="405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 eaLnBrk="0" hangingPunct="0"/>
            <a:r>
              <a:rPr lang="pt-BR" sz="24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COMO CONTRATAR CONCESSÕES E </a:t>
            </a:r>
            <a:r>
              <a:rPr lang="pt-BR" sz="2400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PPPs</a:t>
            </a:r>
            <a:endParaRPr lang="pt-BR" sz="2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77971" y="1218814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algn="just">
              <a:lnSpc>
                <a:spcPct val="150000"/>
              </a:lnSpc>
              <a:spcBef>
                <a:spcPct val="0"/>
              </a:spcBef>
              <a:buClr>
                <a:srgbClr val="336600"/>
              </a:buClr>
              <a:buSzTx/>
              <a:buFont typeface="Wingdings" pitchFamily="2" charset="2"/>
              <a:buNone/>
            </a:pPr>
            <a:r>
              <a:rPr lang="pt-BR" sz="16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O início da contratação de uma Concessão Comum, ou de uma PPP poderá se verificar de duas formas:</a:t>
            </a:r>
          </a:p>
          <a:p>
            <a:pPr marL="571500" algn="just">
              <a:lnSpc>
                <a:spcPct val="150000"/>
              </a:lnSpc>
              <a:spcBef>
                <a:spcPct val="0"/>
              </a:spcBef>
              <a:buClr>
                <a:srgbClr val="336600"/>
              </a:buClr>
              <a:buSzTx/>
              <a:buFont typeface="Wingdings" pitchFamily="2" charset="2"/>
              <a:buNone/>
            </a:pPr>
            <a:endParaRPr lang="pt-BR" sz="1600" b="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219200" lvl="2" algn="just">
              <a:lnSpc>
                <a:spcPct val="150000"/>
              </a:lnSpc>
              <a:spcBef>
                <a:spcPct val="0"/>
              </a:spcBef>
              <a:buClr>
                <a:srgbClr val="336600"/>
              </a:buClr>
              <a:buSzTx/>
            </a:pPr>
            <a:r>
              <a:rPr lang="pt-BR" sz="16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Realização de uma licitação para contratação de empresa interessada – Leis Federais </a:t>
            </a:r>
            <a:r>
              <a:rPr lang="pt-BR" sz="1600" b="0" dirty="0" err="1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n.ºs</a:t>
            </a:r>
            <a:r>
              <a:rPr lang="pt-BR" sz="16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8.666/93, 8.987/95, 11.079/04 e correlatas.</a:t>
            </a:r>
          </a:p>
          <a:p>
            <a:pPr marL="1504950" lvl="2" indent="-285750" algn="just">
              <a:lnSpc>
                <a:spcPct val="150000"/>
              </a:lnSpc>
              <a:spcBef>
                <a:spcPct val="0"/>
              </a:spcBef>
              <a:buClr>
                <a:srgbClr val="336600"/>
              </a:buClr>
              <a:buSzTx/>
              <a:buFont typeface="Wingdings" pitchFamily="2" charset="2"/>
              <a:buChar char="v"/>
            </a:pPr>
            <a:endParaRPr lang="pt-BR" sz="1600" b="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219200" lvl="2" algn="just">
              <a:lnSpc>
                <a:spcPct val="150000"/>
              </a:lnSpc>
              <a:spcBef>
                <a:spcPct val="0"/>
              </a:spcBef>
              <a:buClr>
                <a:srgbClr val="336600"/>
              </a:buClr>
              <a:buSzTx/>
            </a:pPr>
            <a:r>
              <a:rPr lang="pt-BR" sz="16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Realização de uma licitação precedida de um Procedimento Solicitação de Manifestação de Interesse (Concessão Comum e PPP): particulares interessados manifestam seu interesse em auxiliar na formatação de projetos, solicitando à Administração Pública autorização para realização dos estudos necessários à sua contratação - artigos 21, da Lei Federal n.º 8.987/95 e 31, da Lei Federal n.º 9.074/95, e artigo 3.º, da Lei Federal n.º 11.079/04</a:t>
            </a:r>
            <a:endParaRPr lang="pt-BR" sz="16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1331640" y="2492896"/>
            <a:ext cx="165224" cy="165224"/>
          </a:xfrm>
          <a:prstGeom prst="ellipse">
            <a:avLst/>
          </a:prstGeom>
          <a:gradFill rotWithShape="1">
            <a:gsLst>
              <a:gs pos="0">
                <a:srgbClr val="E6E100">
                  <a:alpha val="50000"/>
                </a:srgbClr>
              </a:gs>
              <a:gs pos="100000">
                <a:srgbClr val="FFCC00">
                  <a:alpha val="5000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spAutoFit/>
          </a:bodyPr>
          <a:lstStyle/>
          <a:p>
            <a:endParaRPr lang="pt-BR" dirty="0"/>
          </a:p>
        </p:txBody>
      </p:sp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1331640" y="3573016"/>
            <a:ext cx="165224" cy="165224"/>
          </a:xfrm>
          <a:prstGeom prst="ellipse">
            <a:avLst/>
          </a:prstGeom>
          <a:gradFill rotWithShape="1">
            <a:gsLst>
              <a:gs pos="0">
                <a:srgbClr val="E6E100">
                  <a:alpha val="50000"/>
                </a:srgbClr>
              </a:gs>
              <a:gs pos="100000">
                <a:srgbClr val="FFCC00">
                  <a:alpha val="5000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08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0" y="6074246"/>
            <a:ext cx="9144000" cy="783754"/>
            <a:chOff x="0" y="6074246"/>
            <a:chExt cx="9144000" cy="78375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 rot="10800000">
              <a:off x="0" y="6210300"/>
              <a:ext cx="9144000" cy="647700"/>
            </a:xfrm>
            <a:prstGeom prst="rect">
              <a:avLst/>
            </a:prstGeom>
            <a:gradFill rotWithShape="1">
              <a:gsLst>
                <a:gs pos="0">
                  <a:srgbClr val="F4EE00">
                    <a:alpha val="53999"/>
                  </a:srgb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1593903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>
              <a:spAutoFit/>
            </a:bodyPr>
            <a:lstStyle/>
            <a:p>
              <a:endParaRPr lang="pt-BR" dirty="0"/>
            </a:p>
          </p:txBody>
        </p:sp>
        <p:pic>
          <p:nvPicPr>
            <p:cNvPr id="4" name="Picture 20" descr="logo amarel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4328" y="6074246"/>
              <a:ext cx="1330207" cy="4408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5288" y="258618"/>
            <a:ext cx="6833913" cy="405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 eaLnBrk="0" hangingPunct="0"/>
            <a:r>
              <a:rPr lang="pt-BR" sz="24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O PROCEDIMENTO DA MANIFESTAÇÃO DE INTERESSE</a:t>
            </a:r>
            <a:endParaRPr lang="pt-BR" sz="2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1029"/>
          <p:cNvSpPr>
            <a:spLocks noChangeArrowheads="1"/>
          </p:cNvSpPr>
          <p:nvPr/>
        </p:nvSpPr>
        <p:spPr bwMode="auto">
          <a:xfrm>
            <a:off x="683568" y="1276673"/>
            <a:ext cx="1872110" cy="639991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100" dirty="0"/>
              <a:t>Iniciativa da Administração Pública</a:t>
            </a:r>
          </a:p>
        </p:txBody>
      </p:sp>
      <p:sp>
        <p:nvSpPr>
          <p:cNvPr id="9" name="Rectangle 1031"/>
          <p:cNvSpPr>
            <a:spLocks noChangeArrowheads="1"/>
          </p:cNvSpPr>
          <p:nvPr/>
        </p:nvSpPr>
        <p:spPr bwMode="auto">
          <a:xfrm>
            <a:off x="657810" y="3065791"/>
            <a:ext cx="2042301" cy="102115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100" b="0"/>
              <a:t>Elaboração dos critérios para divulgação, análise, utilização e remuneração de sugestões oriundas das MI</a:t>
            </a:r>
            <a:endParaRPr lang="pt-BR" sz="1400" b="0"/>
          </a:p>
        </p:txBody>
      </p:sp>
      <p:sp>
        <p:nvSpPr>
          <p:cNvPr id="10" name="Rectangle 1032"/>
          <p:cNvSpPr>
            <a:spLocks noChangeArrowheads="1"/>
          </p:cNvSpPr>
          <p:nvPr/>
        </p:nvSpPr>
        <p:spPr bwMode="auto">
          <a:xfrm>
            <a:off x="3020010" y="2989592"/>
            <a:ext cx="1531727" cy="127643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100"/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100"/>
              <a:t>Abertura do Procedimento de Manifestação de Interesse - PMI</a:t>
            </a:r>
            <a:endParaRPr lang="pt-BR" sz="1400" b="0"/>
          </a:p>
        </p:txBody>
      </p:sp>
      <p:sp>
        <p:nvSpPr>
          <p:cNvPr id="11" name="Rectangle 1033"/>
          <p:cNvSpPr>
            <a:spLocks noChangeArrowheads="1"/>
          </p:cNvSpPr>
          <p:nvPr/>
        </p:nvSpPr>
        <p:spPr bwMode="auto">
          <a:xfrm>
            <a:off x="4772610" y="3294392"/>
            <a:ext cx="1404083" cy="51057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100" b="0"/>
              <a:t>Recepção e análise das MI</a:t>
            </a:r>
            <a:endParaRPr lang="pt-BR" sz="1400" b="0"/>
          </a:p>
        </p:txBody>
      </p:sp>
      <p:sp>
        <p:nvSpPr>
          <p:cNvPr id="12" name="Rectangle 1034"/>
          <p:cNvSpPr>
            <a:spLocks noChangeArrowheads="1"/>
          </p:cNvSpPr>
          <p:nvPr/>
        </p:nvSpPr>
        <p:spPr bwMode="auto">
          <a:xfrm>
            <a:off x="6601410" y="3065791"/>
            <a:ext cx="1787014" cy="102115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100" b="0"/>
              <a:t>Divulgação das MI selecionadas e da proporção do ressarcimento pelo futuro concessionário</a:t>
            </a:r>
            <a:endParaRPr lang="pt-BR" sz="1400" b="0"/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600" b="0"/>
          </a:p>
        </p:txBody>
      </p:sp>
      <p:sp>
        <p:nvSpPr>
          <p:cNvPr id="13" name="Rectangle 1035"/>
          <p:cNvSpPr>
            <a:spLocks noChangeArrowheads="1"/>
          </p:cNvSpPr>
          <p:nvPr/>
        </p:nvSpPr>
        <p:spPr bwMode="auto">
          <a:xfrm>
            <a:off x="6601410" y="4361192"/>
            <a:ext cx="1787014" cy="123389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100" b="0"/>
              <a:t>Utilização das MI selecionadas e consolidação dos estudos necessários à formatação e licitação da Concessão</a:t>
            </a:r>
            <a:endParaRPr lang="pt-BR" sz="1600" b="0">
              <a:latin typeface="Times New Roman" pitchFamily="18" charset="0"/>
            </a:endParaRPr>
          </a:p>
        </p:txBody>
      </p:sp>
      <p:sp>
        <p:nvSpPr>
          <p:cNvPr id="14" name="Oval 1036"/>
          <p:cNvSpPr>
            <a:spLocks noChangeArrowheads="1"/>
          </p:cNvSpPr>
          <p:nvPr/>
        </p:nvSpPr>
        <p:spPr bwMode="auto">
          <a:xfrm>
            <a:off x="3782010" y="4513591"/>
            <a:ext cx="1914658" cy="893507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100"/>
              <a:t>Abertura do Procedimento Licitatório</a:t>
            </a:r>
          </a:p>
        </p:txBody>
      </p:sp>
      <p:sp>
        <p:nvSpPr>
          <p:cNvPr id="16" name="Line 1038"/>
          <p:cNvSpPr>
            <a:spLocks noChangeShapeType="1"/>
          </p:cNvSpPr>
          <p:nvPr/>
        </p:nvSpPr>
        <p:spPr bwMode="auto">
          <a:xfrm>
            <a:off x="2700111" y="3522992"/>
            <a:ext cx="31989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" name="Line 1039"/>
          <p:cNvSpPr>
            <a:spLocks noChangeShapeType="1"/>
          </p:cNvSpPr>
          <p:nvPr/>
        </p:nvSpPr>
        <p:spPr bwMode="auto">
          <a:xfrm>
            <a:off x="4551737" y="3522992"/>
            <a:ext cx="22087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8" name="Line 1040"/>
          <p:cNvSpPr>
            <a:spLocks noChangeShapeType="1"/>
          </p:cNvSpPr>
          <p:nvPr/>
        </p:nvSpPr>
        <p:spPr bwMode="auto">
          <a:xfrm>
            <a:off x="6176693" y="3522992"/>
            <a:ext cx="42471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9" name="Line 1041"/>
          <p:cNvSpPr>
            <a:spLocks noChangeShapeType="1"/>
          </p:cNvSpPr>
          <p:nvPr/>
        </p:nvSpPr>
        <p:spPr bwMode="auto">
          <a:xfrm>
            <a:off x="7439610" y="4086942"/>
            <a:ext cx="0" cy="274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0" name="Line 1042"/>
          <p:cNvSpPr>
            <a:spLocks noChangeShapeType="1"/>
          </p:cNvSpPr>
          <p:nvPr/>
        </p:nvSpPr>
        <p:spPr bwMode="auto">
          <a:xfrm flipH="1">
            <a:off x="5696667" y="4894592"/>
            <a:ext cx="90474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3" name="Line 1045"/>
          <p:cNvSpPr>
            <a:spLocks noChangeShapeType="1"/>
          </p:cNvSpPr>
          <p:nvPr/>
        </p:nvSpPr>
        <p:spPr bwMode="auto">
          <a:xfrm>
            <a:off x="1597968" y="1916664"/>
            <a:ext cx="0" cy="11522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975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395288" y="258618"/>
            <a:ext cx="3808726" cy="405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 eaLnBrk="0" hangingPunct="0"/>
            <a:r>
              <a:rPr lang="pt-BR" sz="24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CRITÉRIOS DE CONTRATAÇÃO</a:t>
            </a:r>
            <a:endParaRPr lang="pt-BR" sz="2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0" y="6074246"/>
            <a:ext cx="9144000" cy="783754"/>
            <a:chOff x="0" y="6074246"/>
            <a:chExt cx="9144000" cy="783754"/>
          </a:xfrm>
        </p:grpSpPr>
        <p:sp>
          <p:nvSpPr>
            <p:cNvPr id="4" name="Rectangle 6"/>
            <p:cNvSpPr>
              <a:spLocks noChangeArrowheads="1"/>
            </p:cNvSpPr>
            <p:nvPr/>
          </p:nvSpPr>
          <p:spPr bwMode="auto">
            <a:xfrm rot="10800000">
              <a:off x="0" y="6210300"/>
              <a:ext cx="9144000" cy="647700"/>
            </a:xfrm>
            <a:prstGeom prst="rect">
              <a:avLst/>
            </a:prstGeom>
            <a:gradFill rotWithShape="1">
              <a:gsLst>
                <a:gs pos="0">
                  <a:srgbClr val="F4EE00">
                    <a:alpha val="53999"/>
                  </a:srgb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1593903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>
              <a:spAutoFit/>
            </a:bodyPr>
            <a:lstStyle/>
            <a:p>
              <a:endParaRPr lang="pt-BR" dirty="0"/>
            </a:p>
          </p:txBody>
        </p:sp>
        <p:pic>
          <p:nvPicPr>
            <p:cNvPr id="5" name="Picture 20" descr="logo amarel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4328" y="6074246"/>
              <a:ext cx="1330207" cy="4408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63216" y="4533900"/>
            <a:ext cx="4495800" cy="590550"/>
          </a:xfrm>
          <a:prstGeom prst="rect">
            <a:avLst/>
          </a:prstGeom>
          <a:gradFill>
            <a:gsLst>
              <a:gs pos="98000">
                <a:srgbClr val="FFFF00">
                  <a:lumMod val="61000"/>
                  <a:lumOff val="39000"/>
                  <a:alpha val="92000"/>
                </a:srgbClr>
              </a:gs>
              <a:gs pos="0">
                <a:srgbClr val="FFFDA3"/>
              </a:gs>
            </a:gsLst>
            <a:lin ang="5400000" scaled="0"/>
          </a:gradFill>
          <a:ln w="31750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SzTx/>
              <a:defRPr/>
            </a:pPr>
            <a:r>
              <a:rPr lang="pt-BR" sz="1600" b="0">
                <a:solidFill>
                  <a:schemeClr val="accent4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PPP: poderá haver leilão em viva-voz, sem limite de repiques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39552" y="3202707"/>
            <a:ext cx="4498975" cy="620713"/>
          </a:xfrm>
          <a:prstGeom prst="rect">
            <a:avLst/>
          </a:prstGeom>
          <a:gradFill>
            <a:gsLst>
              <a:gs pos="98000">
                <a:srgbClr val="FFFF00">
                  <a:lumMod val="61000"/>
                  <a:lumOff val="39000"/>
                  <a:alpha val="92000"/>
                </a:srgbClr>
              </a:gs>
              <a:gs pos="0">
                <a:srgbClr val="FFFDA3"/>
              </a:gs>
            </a:gsLst>
            <a:lin ang="5400000" scaled="0"/>
          </a:gradFill>
          <a:ln w="31750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SzTx/>
              <a:defRPr/>
            </a:pPr>
            <a:r>
              <a:rPr lang="pt-BR" sz="1600" b="0">
                <a:solidFill>
                  <a:schemeClr val="accent4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Poderá ocorrer inversão da ordem das fases de habilitação e julgamento</a:t>
            </a:r>
            <a:r>
              <a:rPr lang="pt-BR" sz="1800" b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44463" y="2661370"/>
            <a:ext cx="4498975" cy="338554"/>
          </a:xfrm>
          <a:prstGeom prst="rect">
            <a:avLst/>
          </a:prstGeom>
          <a:gradFill>
            <a:gsLst>
              <a:gs pos="98000">
                <a:srgbClr val="FFFF00">
                  <a:lumMod val="61000"/>
                  <a:lumOff val="39000"/>
                  <a:alpha val="92000"/>
                </a:srgbClr>
              </a:gs>
              <a:gs pos="0">
                <a:srgbClr val="FFFDA3"/>
              </a:gs>
            </a:gsLst>
            <a:lin ang="5400000" scaled="0"/>
          </a:gradFill>
          <a:ln w="31750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SzTx/>
              <a:defRPr/>
            </a:pPr>
            <a:r>
              <a:rPr lang="pt-BR" sz="1600" b="0" dirty="0">
                <a:solidFill>
                  <a:schemeClr val="accent4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Previsão de existência de fase saneadora de falhas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47638" y="3991853"/>
            <a:ext cx="4495800" cy="338554"/>
          </a:xfrm>
          <a:prstGeom prst="rect">
            <a:avLst/>
          </a:prstGeom>
          <a:gradFill>
            <a:gsLst>
              <a:gs pos="98000">
                <a:srgbClr val="FFFF00">
                  <a:lumMod val="61000"/>
                  <a:lumOff val="39000"/>
                  <a:alpha val="92000"/>
                </a:srgbClr>
              </a:gs>
              <a:gs pos="0">
                <a:srgbClr val="FFFDA3"/>
              </a:gs>
            </a:gsLst>
            <a:lin ang="5400000" scaled="0"/>
          </a:gradFill>
          <a:ln w="31750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SzTx/>
              <a:defRPr/>
            </a:pPr>
            <a:r>
              <a:rPr lang="pt-BR" sz="1600" b="0">
                <a:solidFill>
                  <a:schemeClr val="accent4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Melhor técnica se refere ao serviço e não à obra</a:t>
            </a:r>
          </a:p>
        </p:txBody>
      </p:sp>
      <p:grpSp>
        <p:nvGrpSpPr>
          <p:cNvPr id="16" name="Grupo 15"/>
          <p:cNvGrpSpPr/>
          <p:nvPr/>
        </p:nvGrpSpPr>
        <p:grpSpPr>
          <a:xfrm>
            <a:off x="5603032" y="2100114"/>
            <a:ext cx="3024336" cy="3024336"/>
            <a:chOff x="5867400" y="2100114"/>
            <a:chExt cx="3024336" cy="3024336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4" name="Elipse 13"/>
            <p:cNvSpPr/>
            <p:nvPr/>
          </p:nvSpPr>
          <p:spPr bwMode="auto">
            <a:xfrm>
              <a:off x="5867400" y="2100114"/>
              <a:ext cx="3024336" cy="3024336"/>
            </a:xfrm>
            <a:prstGeom prst="ellipse">
              <a:avLst/>
            </a:prstGeom>
            <a:solidFill>
              <a:srgbClr val="FFF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Tx/>
                <a:buSzPct val="30000"/>
                <a:buFontTx/>
                <a:buNone/>
                <a:tabLst/>
              </a:pPr>
              <a:endParaRPr kumimoji="0" lang="pt-BR" sz="15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15" name="Retângulo 14"/>
            <p:cNvSpPr/>
            <p:nvPr/>
          </p:nvSpPr>
          <p:spPr>
            <a:xfrm>
              <a:off x="5941102" y="2585468"/>
              <a:ext cx="2913433" cy="20744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190500">
                <a:lnSpc>
                  <a:spcPct val="100000"/>
                </a:lnSpc>
                <a:spcBef>
                  <a:spcPct val="20000"/>
                </a:spcBef>
                <a:buSzTx/>
                <a:tabLst>
                  <a:tab pos="190500" algn="l"/>
                  <a:tab pos="2476500" algn="l"/>
                </a:tabLst>
              </a:pPr>
              <a:r>
                <a:rPr lang="pt-BR" sz="1800" dirty="0">
                  <a:solidFill>
                    <a:schemeClr val="accent4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Melhor </a:t>
              </a:r>
              <a:r>
                <a:rPr lang="pt-BR" sz="1800" dirty="0" smtClean="0">
                  <a:solidFill>
                    <a:schemeClr val="accent4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Combinação</a:t>
              </a:r>
              <a:r>
                <a:rPr lang="pt-BR" sz="1800" dirty="0">
                  <a:solidFill>
                    <a:schemeClr val="accent4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:</a:t>
              </a:r>
            </a:p>
            <a:p>
              <a:pPr defTabSz="190500">
                <a:lnSpc>
                  <a:spcPct val="100000"/>
                </a:lnSpc>
                <a:spcBef>
                  <a:spcPct val="20000"/>
                </a:spcBef>
                <a:buSzTx/>
                <a:tabLst>
                  <a:tab pos="190500" algn="l"/>
                  <a:tab pos="2476500" algn="l"/>
                </a:tabLst>
              </a:pPr>
              <a:endParaRPr lang="pt-BR" sz="9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endParaRPr>
            </a:p>
            <a:p>
              <a:pPr defTabSz="190500">
                <a:lnSpc>
                  <a:spcPct val="100000"/>
                </a:lnSpc>
                <a:spcBef>
                  <a:spcPct val="20000"/>
                </a:spcBef>
                <a:buSzTx/>
                <a:tabLst>
                  <a:tab pos="190500" algn="l"/>
                  <a:tab pos="2476500" algn="l"/>
                </a:tabLst>
              </a:pPr>
              <a:r>
                <a:rPr lang="pt-BR" sz="1400" b="0" dirty="0">
                  <a:solidFill>
                    <a:schemeClr val="accent4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Menor tarifa e melhor técnica, ou</a:t>
              </a:r>
            </a:p>
            <a:p>
              <a:pPr defTabSz="190500">
                <a:lnSpc>
                  <a:spcPct val="100000"/>
                </a:lnSpc>
                <a:spcBef>
                  <a:spcPct val="20000"/>
                </a:spcBef>
                <a:buSzTx/>
                <a:tabLst>
                  <a:tab pos="190500" algn="l"/>
                  <a:tab pos="2476500" algn="l"/>
                </a:tabLst>
              </a:pPr>
              <a:endParaRPr lang="pt-BR" sz="9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endParaRPr>
            </a:p>
            <a:p>
              <a:pPr defTabSz="190500">
                <a:lnSpc>
                  <a:spcPct val="100000"/>
                </a:lnSpc>
                <a:spcBef>
                  <a:spcPct val="20000"/>
                </a:spcBef>
                <a:buSzTx/>
                <a:tabLst>
                  <a:tab pos="190500" algn="l"/>
                  <a:tab pos="2476500" algn="l"/>
                </a:tabLst>
              </a:pPr>
              <a:r>
                <a:rPr lang="pt-BR" sz="1400" b="0" dirty="0">
                  <a:solidFill>
                    <a:schemeClr val="accent4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Menor contraprestação e melhor técnica (PPP), ou</a:t>
              </a:r>
            </a:p>
            <a:p>
              <a:pPr defTabSz="190500">
                <a:lnSpc>
                  <a:spcPct val="100000"/>
                </a:lnSpc>
                <a:spcBef>
                  <a:spcPct val="20000"/>
                </a:spcBef>
                <a:buSzTx/>
                <a:tabLst>
                  <a:tab pos="190500" algn="l"/>
                  <a:tab pos="2476500" algn="l"/>
                </a:tabLst>
              </a:pPr>
              <a:endParaRPr lang="pt-BR" sz="9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endParaRPr>
            </a:p>
            <a:p>
              <a:pPr defTabSz="190500">
                <a:lnSpc>
                  <a:spcPct val="100000"/>
                </a:lnSpc>
                <a:spcBef>
                  <a:spcPct val="20000"/>
                </a:spcBef>
                <a:buSzTx/>
                <a:tabLst>
                  <a:tab pos="190500" algn="l"/>
                  <a:tab pos="2476500" algn="l"/>
                </a:tabLst>
              </a:pPr>
              <a:r>
                <a:rPr lang="pt-BR" sz="1400" b="0" dirty="0">
                  <a:solidFill>
                    <a:schemeClr val="accent4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Maior ônus da outorga e melhor técnica (Concessão Comum)</a:t>
              </a:r>
            </a:p>
          </p:txBody>
        </p:sp>
      </p:grpSp>
      <p:sp>
        <p:nvSpPr>
          <p:cNvPr id="17" name="Retângulo 16"/>
          <p:cNvSpPr/>
          <p:nvPr/>
        </p:nvSpPr>
        <p:spPr>
          <a:xfrm>
            <a:off x="539552" y="1823720"/>
            <a:ext cx="806624" cy="56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190500">
              <a:lnSpc>
                <a:spcPct val="100000"/>
              </a:lnSpc>
              <a:spcBef>
                <a:spcPct val="20000"/>
              </a:spcBef>
              <a:buSzTx/>
              <a:tabLst>
                <a:tab pos="190500" algn="l"/>
                <a:tab pos="2476500" algn="l"/>
              </a:tabLst>
            </a:pPr>
            <a:r>
              <a:rPr lang="pt-BR" sz="140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Menor</a:t>
            </a:r>
          </a:p>
          <a:p>
            <a:pPr algn="l" defTabSz="190500">
              <a:lnSpc>
                <a:spcPct val="100000"/>
              </a:lnSpc>
              <a:spcBef>
                <a:spcPct val="20000"/>
              </a:spcBef>
              <a:buSzTx/>
              <a:tabLst>
                <a:tab pos="190500" algn="l"/>
                <a:tab pos="2476500" algn="l"/>
              </a:tabLst>
            </a:pPr>
            <a:r>
              <a:rPr lang="pt-BR" sz="140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tarifa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1564978" y="1737542"/>
            <a:ext cx="16561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190500">
              <a:lnSpc>
                <a:spcPct val="100000"/>
              </a:lnSpc>
              <a:spcBef>
                <a:spcPct val="20000"/>
              </a:spcBef>
              <a:buSzTx/>
              <a:tabLst>
                <a:tab pos="190500" algn="l"/>
                <a:tab pos="2476500" algn="l"/>
              </a:tabLst>
            </a:pPr>
            <a:r>
              <a:rPr lang="pt-BR" sz="140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Menor contraprestação (PPP)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3341142" y="1736949"/>
            <a:ext cx="170229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190500">
              <a:lnSpc>
                <a:spcPct val="100000"/>
              </a:lnSpc>
              <a:spcBef>
                <a:spcPct val="20000"/>
              </a:spcBef>
              <a:buSzTx/>
              <a:tabLst>
                <a:tab pos="190500" algn="l"/>
                <a:tab pos="2476500" algn="l"/>
              </a:tabLst>
            </a:pPr>
            <a:r>
              <a:rPr lang="pt-BR" sz="140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Maior ônus da outorga (Concessão Comum)</a:t>
            </a:r>
          </a:p>
        </p:txBody>
      </p:sp>
    </p:spTree>
    <p:extLst>
      <p:ext uri="{BB962C8B-B14F-4D97-AF65-F5344CB8AC3E}">
        <p14:creationId xmlns:p14="http://schemas.microsoft.com/office/powerpoint/2010/main" val="382313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395288" y="258618"/>
            <a:ext cx="7534811" cy="405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 eaLnBrk="0" hangingPunct="0"/>
            <a:r>
              <a:rPr lang="pt-BR" sz="24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O PROCEDIMENTO LICITATÓRIO (SEM INVERSÃO DE FASES)</a:t>
            </a:r>
            <a:endParaRPr lang="pt-BR" sz="2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1028"/>
          <p:cNvSpPr>
            <a:spLocks noChangeArrowheads="1"/>
          </p:cNvSpPr>
          <p:nvPr/>
        </p:nvSpPr>
        <p:spPr bwMode="auto">
          <a:xfrm>
            <a:off x="952500" y="1470025"/>
            <a:ext cx="1485900" cy="457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100"/>
              <a:t>Audiência Pública</a:t>
            </a:r>
          </a:p>
        </p:txBody>
      </p:sp>
      <p:sp>
        <p:nvSpPr>
          <p:cNvPr id="4" name="Rectangle 1029"/>
          <p:cNvSpPr>
            <a:spLocks noChangeArrowheads="1"/>
          </p:cNvSpPr>
          <p:nvPr/>
        </p:nvSpPr>
        <p:spPr bwMode="auto">
          <a:xfrm>
            <a:off x="2895600" y="1470025"/>
            <a:ext cx="1676400" cy="457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100"/>
              <a:t>Consulta Pública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100"/>
              <a:t>(PPP)</a:t>
            </a:r>
          </a:p>
        </p:txBody>
      </p:sp>
      <p:sp>
        <p:nvSpPr>
          <p:cNvPr id="5" name="Rectangle 1030"/>
          <p:cNvSpPr>
            <a:spLocks noChangeArrowheads="1"/>
          </p:cNvSpPr>
          <p:nvPr/>
        </p:nvSpPr>
        <p:spPr bwMode="auto">
          <a:xfrm>
            <a:off x="1866900" y="2270125"/>
            <a:ext cx="1600200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100"/>
              <a:t>Publicação do Edital</a:t>
            </a:r>
          </a:p>
        </p:txBody>
      </p:sp>
      <p:sp>
        <p:nvSpPr>
          <p:cNvPr id="6" name="Rectangle 1031"/>
          <p:cNvSpPr>
            <a:spLocks noChangeArrowheads="1"/>
          </p:cNvSpPr>
          <p:nvPr/>
        </p:nvSpPr>
        <p:spPr bwMode="auto">
          <a:xfrm>
            <a:off x="1752600" y="3222625"/>
            <a:ext cx="182880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100"/>
              <a:t>Apresentação da Documentação de Habilitação e das Propostas</a:t>
            </a:r>
          </a:p>
        </p:txBody>
      </p:sp>
      <p:sp>
        <p:nvSpPr>
          <p:cNvPr id="7" name="Rectangle 1032"/>
          <p:cNvSpPr>
            <a:spLocks noChangeArrowheads="1"/>
          </p:cNvSpPr>
          <p:nvPr/>
        </p:nvSpPr>
        <p:spPr bwMode="auto">
          <a:xfrm>
            <a:off x="3962400" y="3222625"/>
            <a:ext cx="137160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100"/>
              <a:t>Fase de Habilitação</a:t>
            </a:r>
          </a:p>
        </p:txBody>
      </p:sp>
      <p:sp>
        <p:nvSpPr>
          <p:cNvPr id="8" name="Rectangle 1033"/>
          <p:cNvSpPr>
            <a:spLocks noChangeArrowheads="1"/>
          </p:cNvSpPr>
          <p:nvPr/>
        </p:nvSpPr>
        <p:spPr bwMode="auto">
          <a:xfrm>
            <a:off x="5753100" y="3222625"/>
            <a:ext cx="125730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100" dirty="0"/>
              <a:t>Fase de Julgamento das </a:t>
            </a:r>
            <a:r>
              <a:rPr lang="pt-BR" sz="1100" dirty="0" smtClean="0"/>
              <a:t>Propostas*</a:t>
            </a:r>
            <a:endParaRPr lang="pt-BR" sz="1100" dirty="0"/>
          </a:p>
        </p:txBody>
      </p:sp>
      <p:sp>
        <p:nvSpPr>
          <p:cNvPr id="9" name="Rectangle 1034"/>
          <p:cNvSpPr>
            <a:spLocks noChangeArrowheads="1"/>
          </p:cNvSpPr>
          <p:nvPr/>
        </p:nvSpPr>
        <p:spPr bwMode="auto">
          <a:xfrm>
            <a:off x="5638800" y="4594225"/>
            <a:ext cx="144780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100"/>
              <a:t>Fase de Adjudicação</a:t>
            </a:r>
          </a:p>
        </p:txBody>
      </p:sp>
      <p:sp>
        <p:nvSpPr>
          <p:cNvPr id="10" name="Rectangle 1035"/>
          <p:cNvSpPr>
            <a:spLocks noChangeArrowheads="1"/>
          </p:cNvSpPr>
          <p:nvPr/>
        </p:nvSpPr>
        <p:spPr bwMode="auto">
          <a:xfrm>
            <a:off x="3733800" y="4632325"/>
            <a:ext cx="1447800" cy="838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100"/>
              <a:t>Fase de Homologação </a:t>
            </a:r>
            <a:endParaRPr lang="pt-BR" sz="1100">
              <a:latin typeface="Times New Roman" pitchFamily="18" charset="0"/>
            </a:endParaRPr>
          </a:p>
        </p:txBody>
      </p:sp>
      <p:sp>
        <p:nvSpPr>
          <p:cNvPr id="11" name="Oval 1036"/>
          <p:cNvSpPr>
            <a:spLocks noChangeArrowheads="1"/>
          </p:cNvSpPr>
          <p:nvPr/>
        </p:nvSpPr>
        <p:spPr bwMode="auto">
          <a:xfrm>
            <a:off x="914400" y="4670425"/>
            <a:ext cx="1714500" cy="800100"/>
          </a:xfrm>
          <a:prstGeom prst="ellipse">
            <a:avLst/>
          </a:prstGeom>
          <a:solidFill>
            <a:srgbClr val="CC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 anchorCtr="1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100"/>
              <a:t>Assinatura do Contrato de Concessão</a:t>
            </a:r>
          </a:p>
        </p:txBody>
      </p:sp>
      <p:sp>
        <p:nvSpPr>
          <p:cNvPr id="12" name="Line 1037"/>
          <p:cNvSpPr>
            <a:spLocks noChangeShapeType="1"/>
          </p:cNvSpPr>
          <p:nvPr/>
        </p:nvSpPr>
        <p:spPr bwMode="auto">
          <a:xfrm>
            <a:off x="2667000" y="169862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endParaRPr lang="pt-BR"/>
          </a:p>
        </p:txBody>
      </p:sp>
      <p:sp>
        <p:nvSpPr>
          <p:cNvPr id="13" name="Line 1038"/>
          <p:cNvSpPr>
            <a:spLocks noChangeShapeType="1"/>
          </p:cNvSpPr>
          <p:nvPr/>
        </p:nvSpPr>
        <p:spPr bwMode="auto">
          <a:xfrm>
            <a:off x="3581400" y="367982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endParaRPr lang="pt-BR"/>
          </a:p>
        </p:txBody>
      </p:sp>
      <p:sp>
        <p:nvSpPr>
          <p:cNvPr id="14" name="Line 1039"/>
          <p:cNvSpPr>
            <a:spLocks noChangeShapeType="1"/>
          </p:cNvSpPr>
          <p:nvPr/>
        </p:nvSpPr>
        <p:spPr bwMode="auto">
          <a:xfrm>
            <a:off x="5334000" y="367982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endParaRPr lang="pt-BR"/>
          </a:p>
        </p:txBody>
      </p:sp>
      <p:sp>
        <p:nvSpPr>
          <p:cNvPr id="15" name="Line 1040"/>
          <p:cNvSpPr>
            <a:spLocks noChangeShapeType="1"/>
          </p:cNvSpPr>
          <p:nvPr/>
        </p:nvSpPr>
        <p:spPr bwMode="auto">
          <a:xfrm>
            <a:off x="6400800" y="4137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endParaRPr lang="pt-BR"/>
          </a:p>
        </p:txBody>
      </p:sp>
      <p:sp>
        <p:nvSpPr>
          <p:cNvPr id="16" name="Line 1041"/>
          <p:cNvSpPr>
            <a:spLocks noChangeShapeType="1"/>
          </p:cNvSpPr>
          <p:nvPr/>
        </p:nvSpPr>
        <p:spPr bwMode="auto">
          <a:xfrm flipH="1">
            <a:off x="2667000" y="5051425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endParaRPr lang="pt-BR"/>
          </a:p>
        </p:txBody>
      </p:sp>
      <p:sp>
        <p:nvSpPr>
          <p:cNvPr id="17" name="Line 1042"/>
          <p:cNvSpPr>
            <a:spLocks noChangeShapeType="1"/>
          </p:cNvSpPr>
          <p:nvPr/>
        </p:nvSpPr>
        <p:spPr bwMode="auto">
          <a:xfrm>
            <a:off x="2438400" y="1698625"/>
            <a:ext cx="457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endParaRPr lang="pt-BR"/>
          </a:p>
        </p:txBody>
      </p:sp>
      <p:sp>
        <p:nvSpPr>
          <p:cNvPr id="18" name="Line 1043"/>
          <p:cNvSpPr>
            <a:spLocks noChangeShapeType="1"/>
          </p:cNvSpPr>
          <p:nvPr/>
        </p:nvSpPr>
        <p:spPr bwMode="auto">
          <a:xfrm flipH="1">
            <a:off x="5181600" y="50514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endParaRPr lang="pt-BR"/>
          </a:p>
        </p:txBody>
      </p:sp>
      <p:sp>
        <p:nvSpPr>
          <p:cNvPr id="19" name="Line 1044"/>
          <p:cNvSpPr>
            <a:spLocks noChangeShapeType="1"/>
          </p:cNvSpPr>
          <p:nvPr/>
        </p:nvSpPr>
        <p:spPr bwMode="auto">
          <a:xfrm>
            <a:off x="2667000" y="284162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endParaRPr lang="pt-BR"/>
          </a:p>
        </p:txBody>
      </p:sp>
      <p:sp>
        <p:nvSpPr>
          <p:cNvPr id="20" name="Text Box 1045"/>
          <p:cNvSpPr txBox="1">
            <a:spLocks noChangeArrowheads="1"/>
          </p:cNvSpPr>
          <p:nvPr/>
        </p:nvSpPr>
        <p:spPr bwMode="auto">
          <a:xfrm>
            <a:off x="5040313" y="2768600"/>
            <a:ext cx="1046162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Ctr="1">
            <a:spAutoFit/>
          </a:bodyPr>
          <a:lstStyle>
            <a:lvl1pPr eaLnBrk="0" hangingPunct="0"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SzPct val="30000"/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SzPct val="30000"/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SzPct val="30000"/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SzPct val="30000"/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eaLnBrk="1" hangingPunct="1"/>
            <a:r>
              <a:rPr lang="pt-BR" sz="1100"/>
              <a:t>Fase Recursal</a:t>
            </a:r>
          </a:p>
        </p:txBody>
      </p:sp>
      <p:sp>
        <p:nvSpPr>
          <p:cNvPr id="21" name="Line 1046"/>
          <p:cNvSpPr>
            <a:spLocks noChangeShapeType="1"/>
          </p:cNvSpPr>
          <p:nvPr/>
        </p:nvSpPr>
        <p:spPr bwMode="auto">
          <a:xfrm flipV="1">
            <a:off x="5562600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 anchorCtr="1">
            <a:spAutoFit/>
          </a:bodyPr>
          <a:lstStyle/>
          <a:p>
            <a:endParaRPr lang="pt-BR"/>
          </a:p>
        </p:txBody>
      </p:sp>
      <p:sp>
        <p:nvSpPr>
          <p:cNvPr id="22" name="Text Box 1047"/>
          <p:cNvSpPr txBox="1">
            <a:spLocks noChangeArrowheads="1"/>
          </p:cNvSpPr>
          <p:nvPr/>
        </p:nvSpPr>
        <p:spPr bwMode="auto">
          <a:xfrm>
            <a:off x="7383463" y="4327525"/>
            <a:ext cx="1046162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Ctr="1">
            <a:spAutoFit/>
          </a:bodyPr>
          <a:lstStyle>
            <a:lvl1pPr eaLnBrk="0" hangingPunct="0"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SzPct val="30000"/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SzPct val="30000"/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SzPct val="30000"/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SzPct val="30000"/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eaLnBrk="1" hangingPunct="1"/>
            <a:r>
              <a:rPr lang="pt-BR" sz="1100" dirty="0"/>
              <a:t>Fase Recursal</a:t>
            </a:r>
          </a:p>
        </p:txBody>
      </p:sp>
      <p:sp>
        <p:nvSpPr>
          <p:cNvPr id="23" name="Line 1048"/>
          <p:cNvSpPr>
            <a:spLocks noChangeShapeType="1"/>
          </p:cNvSpPr>
          <p:nvPr/>
        </p:nvSpPr>
        <p:spPr bwMode="auto">
          <a:xfrm>
            <a:off x="6629400" y="4403725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 anchorCtr="1">
            <a:spAutoFit/>
          </a:bodyPr>
          <a:lstStyle/>
          <a:p>
            <a:endParaRPr lang="pt-BR"/>
          </a:p>
        </p:txBody>
      </p:sp>
      <p:sp>
        <p:nvSpPr>
          <p:cNvPr id="24" name="Text Box 1049"/>
          <p:cNvSpPr txBox="1">
            <a:spLocks noChangeArrowheads="1"/>
          </p:cNvSpPr>
          <p:nvPr/>
        </p:nvSpPr>
        <p:spPr bwMode="auto">
          <a:xfrm>
            <a:off x="5562600" y="1454150"/>
            <a:ext cx="2819400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Ctr="1"/>
          <a:lstStyle>
            <a:lvl1pPr eaLnBrk="0" hangingPunct="0"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SzPct val="30000"/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SzPct val="30000"/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SzPct val="30000"/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SzPct val="30000"/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just" eaLnBrk="1" hangingPunct="1"/>
            <a:endParaRPr lang="pt-BR" sz="1600"/>
          </a:p>
        </p:txBody>
      </p:sp>
      <p:sp>
        <p:nvSpPr>
          <p:cNvPr id="25" name="Rectangle 1050"/>
          <p:cNvSpPr>
            <a:spLocks noChangeArrowheads="1"/>
          </p:cNvSpPr>
          <p:nvPr/>
        </p:nvSpPr>
        <p:spPr bwMode="auto">
          <a:xfrm>
            <a:off x="5486400" y="1584325"/>
            <a:ext cx="3048000" cy="838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pt-BR" sz="1100"/>
              <a:t>* A fase de julgamento das propostas compreenderá a analise das Propostas Técnicas e/ou Comerciais, conforme o critério de seleção adotado (técnica, preço ou técnica e preço)</a:t>
            </a:r>
          </a:p>
        </p:txBody>
      </p:sp>
      <p:grpSp>
        <p:nvGrpSpPr>
          <p:cNvPr id="26" name="Grupo 25"/>
          <p:cNvGrpSpPr/>
          <p:nvPr/>
        </p:nvGrpSpPr>
        <p:grpSpPr>
          <a:xfrm>
            <a:off x="0" y="6074246"/>
            <a:ext cx="9144000" cy="783754"/>
            <a:chOff x="0" y="6074246"/>
            <a:chExt cx="9144000" cy="783754"/>
          </a:xfrm>
        </p:grpSpPr>
        <p:sp>
          <p:nvSpPr>
            <p:cNvPr id="27" name="Rectangle 6"/>
            <p:cNvSpPr>
              <a:spLocks noChangeArrowheads="1"/>
            </p:cNvSpPr>
            <p:nvPr/>
          </p:nvSpPr>
          <p:spPr bwMode="auto">
            <a:xfrm rot="10800000">
              <a:off x="0" y="6210300"/>
              <a:ext cx="9144000" cy="647700"/>
            </a:xfrm>
            <a:prstGeom prst="rect">
              <a:avLst/>
            </a:prstGeom>
            <a:gradFill rotWithShape="1">
              <a:gsLst>
                <a:gs pos="0">
                  <a:srgbClr val="F4EE00">
                    <a:alpha val="53999"/>
                  </a:srgb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1593903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>
              <a:spAutoFit/>
            </a:bodyPr>
            <a:lstStyle/>
            <a:p>
              <a:endParaRPr lang="pt-BR" dirty="0"/>
            </a:p>
          </p:txBody>
        </p:sp>
        <p:pic>
          <p:nvPicPr>
            <p:cNvPr id="28" name="Picture 20" descr="logo amarel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4328" y="6074246"/>
              <a:ext cx="1330207" cy="4408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34318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utoUpdateAnimBg="0"/>
      <p:bldP spid="25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395288" y="258618"/>
            <a:ext cx="7607907" cy="405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 eaLnBrk="0" hangingPunct="0"/>
            <a:r>
              <a:rPr lang="pt-BR" sz="24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O PROCEDIMENTO LICITATÓRIO (COM INVERSÃO DE FASES)</a:t>
            </a:r>
            <a:endParaRPr lang="pt-BR" sz="2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2052"/>
          <p:cNvSpPr>
            <a:spLocks noChangeArrowheads="1"/>
          </p:cNvSpPr>
          <p:nvPr/>
        </p:nvSpPr>
        <p:spPr bwMode="auto">
          <a:xfrm>
            <a:off x="865684" y="1412776"/>
            <a:ext cx="1485900" cy="457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100"/>
              <a:t>Audiência Pública</a:t>
            </a:r>
          </a:p>
        </p:txBody>
      </p:sp>
      <p:sp>
        <p:nvSpPr>
          <p:cNvPr id="4" name="Rectangle 2053"/>
          <p:cNvSpPr>
            <a:spLocks noChangeArrowheads="1"/>
          </p:cNvSpPr>
          <p:nvPr/>
        </p:nvSpPr>
        <p:spPr bwMode="auto">
          <a:xfrm>
            <a:off x="2808784" y="1412776"/>
            <a:ext cx="1676400" cy="457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100"/>
              <a:t>Consulta Pública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100"/>
              <a:t>(PPP)</a:t>
            </a:r>
          </a:p>
        </p:txBody>
      </p:sp>
      <p:sp>
        <p:nvSpPr>
          <p:cNvPr id="5" name="Rectangle 2054"/>
          <p:cNvSpPr>
            <a:spLocks noChangeArrowheads="1"/>
          </p:cNvSpPr>
          <p:nvPr/>
        </p:nvSpPr>
        <p:spPr bwMode="auto">
          <a:xfrm>
            <a:off x="1780084" y="2212876"/>
            <a:ext cx="1600200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100"/>
              <a:t>Publicação do Edital</a:t>
            </a:r>
          </a:p>
        </p:txBody>
      </p:sp>
      <p:sp>
        <p:nvSpPr>
          <p:cNvPr id="6" name="Rectangle 2055"/>
          <p:cNvSpPr>
            <a:spLocks noChangeArrowheads="1"/>
          </p:cNvSpPr>
          <p:nvPr/>
        </p:nvSpPr>
        <p:spPr bwMode="auto">
          <a:xfrm>
            <a:off x="1665784" y="3165376"/>
            <a:ext cx="182880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100"/>
              <a:t>Apresentação das Propostas e da Documentação de Habilitação</a:t>
            </a:r>
          </a:p>
        </p:txBody>
      </p:sp>
      <p:sp>
        <p:nvSpPr>
          <p:cNvPr id="7" name="Rectangle 2056"/>
          <p:cNvSpPr>
            <a:spLocks noChangeArrowheads="1"/>
          </p:cNvSpPr>
          <p:nvPr/>
        </p:nvSpPr>
        <p:spPr bwMode="auto">
          <a:xfrm>
            <a:off x="3875584" y="3165376"/>
            <a:ext cx="137160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100" dirty="0"/>
              <a:t>Fase de Julgamento das </a:t>
            </a:r>
            <a:r>
              <a:rPr lang="pt-BR" sz="1100" dirty="0" smtClean="0"/>
              <a:t>Propostas*</a:t>
            </a:r>
            <a:endParaRPr lang="pt-BR" sz="1100" dirty="0"/>
          </a:p>
        </p:txBody>
      </p:sp>
      <p:sp>
        <p:nvSpPr>
          <p:cNvPr id="8" name="Rectangle 2057"/>
          <p:cNvSpPr>
            <a:spLocks noChangeArrowheads="1"/>
          </p:cNvSpPr>
          <p:nvPr/>
        </p:nvSpPr>
        <p:spPr bwMode="auto">
          <a:xfrm>
            <a:off x="5666284" y="3165376"/>
            <a:ext cx="125730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100"/>
              <a:t>Fase de Habilitação</a:t>
            </a:r>
          </a:p>
        </p:txBody>
      </p:sp>
      <p:sp>
        <p:nvSpPr>
          <p:cNvPr id="9" name="Rectangle 2058"/>
          <p:cNvSpPr>
            <a:spLocks noChangeArrowheads="1"/>
          </p:cNvSpPr>
          <p:nvPr/>
        </p:nvSpPr>
        <p:spPr bwMode="auto">
          <a:xfrm>
            <a:off x="5551984" y="4536976"/>
            <a:ext cx="144780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100"/>
              <a:t>Fase de Adjudicação</a:t>
            </a:r>
          </a:p>
        </p:txBody>
      </p:sp>
      <p:sp>
        <p:nvSpPr>
          <p:cNvPr id="10" name="Rectangle 2059"/>
          <p:cNvSpPr>
            <a:spLocks noChangeArrowheads="1"/>
          </p:cNvSpPr>
          <p:nvPr/>
        </p:nvSpPr>
        <p:spPr bwMode="auto">
          <a:xfrm>
            <a:off x="3646984" y="4575076"/>
            <a:ext cx="1447800" cy="838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100"/>
              <a:t>Fase de Homologação </a:t>
            </a:r>
            <a:endParaRPr lang="pt-BR" sz="1100">
              <a:latin typeface="Times New Roman" pitchFamily="18" charset="0"/>
            </a:endParaRPr>
          </a:p>
        </p:txBody>
      </p:sp>
      <p:sp>
        <p:nvSpPr>
          <p:cNvPr id="11" name="Oval 2060"/>
          <p:cNvSpPr>
            <a:spLocks noChangeArrowheads="1"/>
          </p:cNvSpPr>
          <p:nvPr/>
        </p:nvSpPr>
        <p:spPr bwMode="auto">
          <a:xfrm>
            <a:off x="827584" y="4613176"/>
            <a:ext cx="1714500" cy="800100"/>
          </a:xfrm>
          <a:prstGeom prst="ellipse">
            <a:avLst/>
          </a:prstGeom>
          <a:solidFill>
            <a:srgbClr val="CC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 anchorCtr="1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100"/>
              <a:t>Assinatura do Contrato de Concessão</a:t>
            </a:r>
          </a:p>
        </p:txBody>
      </p:sp>
      <p:sp>
        <p:nvSpPr>
          <p:cNvPr id="12" name="Line 2061"/>
          <p:cNvSpPr>
            <a:spLocks noChangeShapeType="1"/>
          </p:cNvSpPr>
          <p:nvPr/>
        </p:nvSpPr>
        <p:spPr bwMode="auto">
          <a:xfrm>
            <a:off x="2580184" y="1641376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endParaRPr lang="pt-BR"/>
          </a:p>
        </p:txBody>
      </p:sp>
      <p:sp>
        <p:nvSpPr>
          <p:cNvPr id="13" name="Line 2063"/>
          <p:cNvSpPr>
            <a:spLocks noChangeShapeType="1"/>
          </p:cNvSpPr>
          <p:nvPr/>
        </p:nvSpPr>
        <p:spPr bwMode="auto">
          <a:xfrm>
            <a:off x="3494584" y="3622576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endParaRPr lang="pt-BR"/>
          </a:p>
        </p:txBody>
      </p:sp>
      <p:sp>
        <p:nvSpPr>
          <p:cNvPr id="14" name="Line 2064"/>
          <p:cNvSpPr>
            <a:spLocks noChangeShapeType="1"/>
          </p:cNvSpPr>
          <p:nvPr/>
        </p:nvSpPr>
        <p:spPr bwMode="auto">
          <a:xfrm>
            <a:off x="5247184" y="3622576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endParaRPr lang="pt-BR"/>
          </a:p>
        </p:txBody>
      </p:sp>
      <p:sp>
        <p:nvSpPr>
          <p:cNvPr id="15" name="Line 2065"/>
          <p:cNvSpPr>
            <a:spLocks noChangeShapeType="1"/>
          </p:cNvSpPr>
          <p:nvPr/>
        </p:nvSpPr>
        <p:spPr bwMode="auto">
          <a:xfrm>
            <a:off x="6313984" y="4079776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endParaRPr lang="pt-BR"/>
          </a:p>
        </p:txBody>
      </p:sp>
      <p:sp>
        <p:nvSpPr>
          <p:cNvPr id="16" name="Line 2066"/>
          <p:cNvSpPr>
            <a:spLocks noChangeShapeType="1"/>
          </p:cNvSpPr>
          <p:nvPr/>
        </p:nvSpPr>
        <p:spPr bwMode="auto">
          <a:xfrm flipH="1">
            <a:off x="2580184" y="4994176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endParaRPr lang="pt-BR"/>
          </a:p>
        </p:txBody>
      </p:sp>
      <p:sp>
        <p:nvSpPr>
          <p:cNvPr id="17" name="Line 2068"/>
          <p:cNvSpPr>
            <a:spLocks noChangeShapeType="1"/>
          </p:cNvSpPr>
          <p:nvPr/>
        </p:nvSpPr>
        <p:spPr bwMode="auto">
          <a:xfrm>
            <a:off x="2351584" y="1641376"/>
            <a:ext cx="457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endParaRPr lang="pt-BR"/>
          </a:p>
        </p:txBody>
      </p:sp>
      <p:sp>
        <p:nvSpPr>
          <p:cNvPr id="18" name="Line 2071"/>
          <p:cNvSpPr>
            <a:spLocks noChangeShapeType="1"/>
          </p:cNvSpPr>
          <p:nvPr/>
        </p:nvSpPr>
        <p:spPr bwMode="auto">
          <a:xfrm flipH="1">
            <a:off x="5094784" y="4994176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endParaRPr lang="pt-BR"/>
          </a:p>
        </p:txBody>
      </p:sp>
      <p:sp>
        <p:nvSpPr>
          <p:cNvPr id="19" name="Line 2072"/>
          <p:cNvSpPr>
            <a:spLocks noChangeShapeType="1"/>
          </p:cNvSpPr>
          <p:nvPr/>
        </p:nvSpPr>
        <p:spPr bwMode="auto">
          <a:xfrm>
            <a:off x="2580184" y="2784376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endParaRPr lang="pt-BR"/>
          </a:p>
        </p:txBody>
      </p:sp>
      <p:sp>
        <p:nvSpPr>
          <p:cNvPr id="20" name="Text Box 2073"/>
          <p:cNvSpPr txBox="1">
            <a:spLocks noChangeArrowheads="1"/>
          </p:cNvSpPr>
          <p:nvPr/>
        </p:nvSpPr>
        <p:spPr bwMode="auto">
          <a:xfrm>
            <a:off x="4953497" y="2711351"/>
            <a:ext cx="1046162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Ctr="1">
            <a:spAutoFit/>
          </a:bodyPr>
          <a:lstStyle>
            <a:lvl1pPr eaLnBrk="0" hangingPunct="0"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SzPct val="30000"/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SzPct val="30000"/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SzPct val="30000"/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SzPct val="30000"/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eaLnBrk="1" hangingPunct="1"/>
            <a:r>
              <a:rPr lang="pt-BR" sz="1100"/>
              <a:t>Fase Recursal</a:t>
            </a:r>
          </a:p>
        </p:txBody>
      </p:sp>
      <p:sp>
        <p:nvSpPr>
          <p:cNvPr id="21" name="Line 2079"/>
          <p:cNvSpPr>
            <a:spLocks noChangeShapeType="1"/>
          </p:cNvSpPr>
          <p:nvPr/>
        </p:nvSpPr>
        <p:spPr bwMode="auto">
          <a:xfrm flipV="1">
            <a:off x="5475784" y="2936776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 anchorCtr="1">
            <a:spAutoFit/>
          </a:bodyPr>
          <a:lstStyle/>
          <a:p>
            <a:endParaRPr lang="pt-BR"/>
          </a:p>
        </p:txBody>
      </p:sp>
      <p:sp>
        <p:nvSpPr>
          <p:cNvPr id="22" name="Text Box 2081"/>
          <p:cNvSpPr txBox="1">
            <a:spLocks noChangeArrowheads="1"/>
          </p:cNvSpPr>
          <p:nvPr/>
        </p:nvSpPr>
        <p:spPr bwMode="auto">
          <a:xfrm>
            <a:off x="7296647" y="4270276"/>
            <a:ext cx="1046162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Ctr="1">
            <a:spAutoFit/>
          </a:bodyPr>
          <a:lstStyle>
            <a:lvl1pPr eaLnBrk="0" hangingPunct="0"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SzPct val="30000"/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SzPct val="30000"/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SzPct val="30000"/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SzPct val="30000"/>
              <a:defRPr sz="15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eaLnBrk="1" hangingPunct="1"/>
            <a:r>
              <a:rPr lang="pt-BR" sz="1100"/>
              <a:t>Fase Recursal</a:t>
            </a:r>
          </a:p>
        </p:txBody>
      </p:sp>
      <p:sp>
        <p:nvSpPr>
          <p:cNvPr id="23" name="Line 2082"/>
          <p:cNvSpPr>
            <a:spLocks noChangeShapeType="1"/>
          </p:cNvSpPr>
          <p:nvPr/>
        </p:nvSpPr>
        <p:spPr bwMode="auto">
          <a:xfrm>
            <a:off x="6542584" y="4346476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 anchorCtr="1">
            <a:spAutoFit/>
          </a:bodyPr>
          <a:lstStyle/>
          <a:p>
            <a:endParaRPr lang="pt-BR"/>
          </a:p>
        </p:txBody>
      </p:sp>
      <p:sp>
        <p:nvSpPr>
          <p:cNvPr id="24" name="Rectangle 2083"/>
          <p:cNvSpPr>
            <a:spLocks noChangeArrowheads="1"/>
          </p:cNvSpPr>
          <p:nvPr/>
        </p:nvSpPr>
        <p:spPr bwMode="auto">
          <a:xfrm>
            <a:off x="5399584" y="1527076"/>
            <a:ext cx="3048000" cy="838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pt-BR" sz="1100"/>
              <a:t>* A fase de julgamento das propostas compreenderá a analise das Propostas Técnicas e/ou Comerciais, consoante o critério de seleção adotado (técnica, preço ou técnica e preço)</a:t>
            </a:r>
          </a:p>
        </p:txBody>
      </p:sp>
      <p:grpSp>
        <p:nvGrpSpPr>
          <p:cNvPr id="25" name="Grupo 24"/>
          <p:cNvGrpSpPr/>
          <p:nvPr/>
        </p:nvGrpSpPr>
        <p:grpSpPr>
          <a:xfrm>
            <a:off x="0" y="6074246"/>
            <a:ext cx="9144000" cy="783754"/>
            <a:chOff x="0" y="6074246"/>
            <a:chExt cx="9144000" cy="783754"/>
          </a:xfrm>
        </p:grpSpPr>
        <p:sp>
          <p:nvSpPr>
            <p:cNvPr id="26" name="Rectangle 6"/>
            <p:cNvSpPr>
              <a:spLocks noChangeArrowheads="1"/>
            </p:cNvSpPr>
            <p:nvPr/>
          </p:nvSpPr>
          <p:spPr bwMode="auto">
            <a:xfrm rot="10800000">
              <a:off x="0" y="6210300"/>
              <a:ext cx="9144000" cy="647700"/>
            </a:xfrm>
            <a:prstGeom prst="rect">
              <a:avLst/>
            </a:prstGeom>
            <a:gradFill rotWithShape="1">
              <a:gsLst>
                <a:gs pos="0">
                  <a:srgbClr val="F4EE00">
                    <a:alpha val="53999"/>
                  </a:srgb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1593903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>
              <a:spAutoFit/>
            </a:bodyPr>
            <a:lstStyle/>
            <a:p>
              <a:endParaRPr lang="pt-BR" dirty="0"/>
            </a:p>
          </p:txBody>
        </p:sp>
        <p:pic>
          <p:nvPicPr>
            <p:cNvPr id="27" name="Picture 20" descr="logo amarel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4328" y="6074246"/>
              <a:ext cx="1330207" cy="4408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87568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0" y="6074246"/>
            <a:ext cx="9144000" cy="783754"/>
            <a:chOff x="0" y="6074246"/>
            <a:chExt cx="9144000" cy="78375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 rot="10800000">
              <a:off x="0" y="6210300"/>
              <a:ext cx="9144000" cy="647700"/>
            </a:xfrm>
            <a:prstGeom prst="rect">
              <a:avLst/>
            </a:prstGeom>
            <a:gradFill rotWithShape="1">
              <a:gsLst>
                <a:gs pos="0">
                  <a:srgbClr val="F4EE00">
                    <a:alpha val="53999"/>
                  </a:srgb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1593903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>
              <a:spAutoFit/>
            </a:bodyPr>
            <a:lstStyle/>
            <a:p>
              <a:endParaRPr lang="pt-BR" dirty="0"/>
            </a:p>
          </p:txBody>
        </p:sp>
        <p:pic>
          <p:nvPicPr>
            <p:cNvPr id="4" name="Picture 20" descr="logo amarel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4328" y="6074246"/>
              <a:ext cx="1330207" cy="4408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5288" y="222903"/>
            <a:ext cx="3558016" cy="829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 eaLnBrk="0" hangingPunct="0"/>
            <a:r>
              <a:rPr lang="pt-BR" sz="24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FINANCIAMENTO DAS </a:t>
            </a:r>
            <a:r>
              <a:rPr lang="pt-BR" sz="2400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PPPs</a:t>
            </a:r>
            <a:endParaRPr lang="pt-BR" sz="2400" dirty="0" smtClean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l" eaLnBrk="0" hangingPunct="0"/>
            <a:r>
              <a:rPr lang="pt-BR" sz="2400" i="1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ATÉ 2015</a:t>
            </a:r>
            <a:endParaRPr lang="pt-BR" sz="2400" i="1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899593" y="1129333"/>
            <a:ext cx="77048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336600"/>
              </a:buClr>
              <a:buSzTx/>
            </a:pPr>
            <a:r>
              <a:rPr lang="pt-BR" sz="16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Pequeno </a:t>
            </a:r>
            <a:r>
              <a:rPr lang="pt-BR" sz="1600" i="1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equity</a:t>
            </a:r>
            <a:r>
              <a:rPr lang="pt-BR" sz="16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(ganho na obra)</a:t>
            </a:r>
            <a:endParaRPr lang="pt-BR" sz="16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336600"/>
              </a:buClr>
              <a:buSzTx/>
            </a:pPr>
            <a:endParaRPr lang="pt-BR" sz="1600" b="0" dirty="0" smtClean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336600"/>
              </a:buClr>
              <a:buSzTx/>
            </a:pPr>
            <a:r>
              <a:rPr lang="pt-BR" sz="16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Financiamento público</a:t>
            </a:r>
            <a:endParaRPr lang="pt-BR" sz="16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 algn="just">
              <a:lnSpc>
                <a:spcPct val="150000"/>
              </a:lnSpc>
              <a:spcBef>
                <a:spcPct val="0"/>
              </a:spcBef>
              <a:buClr>
                <a:srgbClr val="336600"/>
              </a:buClr>
              <a:buSzTx/>
              <a:buFontTx/>
              <a:buChar char="-"/>
            </a:pPr>
            <a:r>
              <a:rPr lang="pt-BR" sz="16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BNDES</a:t>
            </a:r>
          </a:p>
          <a:p>
            <a:pPr marL="285750" indent="-285750" algn="just">
              <a:lnSpc>
                <a:spcPct val="150000"/>
              </a:lnSpc>
              <a:spcBef>
                <a:spcPct val="0"/>
              </a:spcBef>
              <a:buClr>
                <a:srgbClr val="336600"/>
              </a:buClr>
              <a:buSzTx/>
              <a:buFontTx/>
              <a:buChar char="-"/>
            </a:pPr>
            <a:r>
              <a:rPr lang="pt-BR" sz="16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Banco do Nordeste</a:t>
            </a:r>
          </a:p>
          <a:p>
            <a:pPr marL="285750" indent="-285750" algn="just">
              <a:lnSpc>
                <a:spcPct val="150000"/>
              </a:lnSpc>
              <a:spcBef>
                <a:spcPct val="0"/>
              </a:spcBef>
              <a:buClr>
                <a:srgbClr val="336600"/>
              </a:buClr>
              <a:buSzTx/>
              <a:buFontTx/>
              <a:buChar char="-"/>
            </a:pPr>
            <a:r>
              <a:rPr lang="pt-BR" sz="16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Banco da Amazônia</a:t>
            </a:r>
          </a:p>
          <a:p>
            <a:pPr marL="285750" indent="-285750" algn="just">
              <a:lnSpc>
                <a:spcPct val="150000"/>
              </a:lnSpc>
              <a:spcBef>
                <a:spcPct val="0"/>
              </a:spcBef>
              <a:buClr>
                <a:srgbClr val="336600"/>
              </a:buClr>
              <a:buSzTx/>
              <a:buFontTx/>
              <a:buChar char="-"/>
            </a:pPr>
            <a:r>
              <a:rPr lang="pt-BR" sz="16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Programas Governamentais</a:t>
            </a:r>
          </a:p>
          <a:p>
            <a:pPr marL="742950" lvl="1" indent="-285750" algn="just">
              <a:lnSpc>
                <a:spcPct val="150000"/>
              </a:lnSpc>
              <a:spcBef>
                <a:spcPct val="0"/>
              </a:spcBef>
              <a:buClr>
                <a:srgbClr val="336600"/>
              </a:buClr>
              <a:buSzTx/>
              <a:buFontTx/>
              <a:buChar char="-"/>
            </a:pPr>
            <a:r>
              <a:rPr lang="pt-BR" sz="16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FINEP</a:t>
            </a:r>
          </a:p>
          <a:p>
            <a:pPr marL="742950" lvl="1" indent="-285750" algn="just">
              <a:lnSpc>
                <a:spcPct val="150000"/>
              </a:lnSpc>
              <a:spcBef>
                <a:spcPct val="0"/>
              </a:spcBef>
              <a:buClr>
                <a:srgbClr val="336600"/>
              </a:buClr>
              <a:buSzTx/>
              <a:buFontTx/>
              <a:buChar char="-"/>
            </a:pPr>
            <a:r>
              <a:rPr lang="pt-BR" sz="16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Ministério das Cidades</a:t>
            </a:r>
          </a:p>
          <a:p>
            <a:pPr marL="742950" lvl="1" indent="-285750" algn="just">
              <a:lnSpc>
                <a:spcPct val="150000"/>
              </a:lnSpc>
              <a:spcBef>
                <a:spcPct val="0"/>
              </a:spcBef>
              <a:buClr>
                <a:srgbClr val="336600"/>
              </a:buClr>
              <a:buSzTx/>
              <a:buFontTx/>
              <a:buChar char="-"/>
            </a:pPr>
            <a:r>
              <a:rPr lang="pt-BR" sz="16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PAC</a:t>
            </a:r>
          </a:p>
          <a:p>
            <a:pPr marL="742950" lvl="1" indent="-285750" algn="just">
              <a:lnSpc>
                <a:spcPct val="150000"/>
              </a:lnSpc>
              <a:spcBef>
                <a:spcPct val="0"/>
              </a:spcBef>
              <a:buClr>
                <a:srgbClr val="336600"/>
              </a:buClr>
              <a:buSzTx/>
              <a:buFontTx/>
              <a:buChar char="-"/>
            </a:pPr>
            <a:endParaRPr lang="pt-BR" sz="1600" b="0" dirty="0" smtClean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336600"/>
              </a:buClr>
              <a:buSzTx/>
            </a:pPr>
            <a:r>
              <a:rPr lang="pt-BR" sz="16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Bancos Públicos (BB </a:t>
            </a:r>
            <a:r>
              <a:rPr lang="pt-BR" sz="16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/>
                <a:cs typeface="Calibri" pitchFamily="34" charset="0"/>
              </a:rPr>
              <a:t>/ CEF)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336600"/>
              </a:buClr>
              <a:buSzTx/>
            </a:pPr>
            <a:endParaRPr lang="pt-BR" sz="1600" dirty="0" smtClean="0">
              <a:solidFill>
                <a:schemeClr val="accent4">
                  <a:lumMod val="75000"/>
                  <a:lumOff val="25000"/>
                </a:schemeClr>
              </a:solidFill>
              <a:latin typeface="Calibri"/>
              <a:cs typeface="Calibri" pitchFamily="34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336600"/>
              </a:buClr>
              <a:buSzTx/>
            </a:pPr>
            <a:r>
              <a:rPr lang="pt-BR" sz="16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/>
                <a:cs typeface="Calibri" pitchFamily="34" charset="0"/>
              </a:rPr>
              <a:t>Agências de Fomento</a:t>
            </a:r>
            <a:endParaRPr lang="pt-BR" sz="16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94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0" y="6074246"/>
            <a:ext cx="9144000" cy="783754"/>
            <a:chOff x="0" y="6074246"/>
            <a:chExt cx="9144000" cy="78375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 rot="10800000">
              <a:off x="0" y="6210300"/>
              <a:ext cx="9144000" cy="647700"/>
            </a:xfrm>
            <a:prstGeom prst="rect">
              <a:avLst/>
            </a:prstGeom>
            <a:gradFill rotWithShape="1">
              <a:gsLst>
                <a:gs pos="0">
                  <a:srgbClr val="F4EE00">
                    <a:alpha val="53999"/>
                  </a:srgb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1593903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>
              <a:spAutoFit/>
            </a:bodyPr>
            <a:lstStyle/>
            <a:p>
              <a:endParaRPr lang="pt-BR" dirty="0"/>
            </a:p>
          </p:txBody>
        </p:sp>
        <p:pic>
          <p:nvPicPr>
            <p:cNvPr id="4" name="Picture 20" descr="logo amarel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4328" y="6074246"/>
              <a:ext cx="1330207" cy="4408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5288" y="46253"/>
            <a:ext cx="2121341" cy="829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 eaLnBrk="0" hangingPunct="0"/>
            <a:r>
              <a:rPr lang="pt-BR" sz="24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MERCADO</a:t>
            </a:r>
          </a:p>
          <a:p>
            <a:pPr algn="l" eaLnBrk="0" hangingPunct="0"/>
            <a:r>
              <a:rPr lang="pt-BR" sz="2400" i="1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DEPOIS DE 2015</a:t>
            </a:r>
            <a:endParaRPr lang="pt-BR" sz="2400" i="1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819400" y="1159768"/>
            <a:ext cx="6019800" cy="19812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101600" indent="0" algn="just">
              <a:lnSpc>
                <a:spcPct val="150000"/>
              </a:lnSpc>
              <a:spcBef>
                <a:spcPct val="50000"/>
              </a:spcBef>
              <a:buFont typeface="Webdings" pitchFamily="18" charset="2"/>
              <a:buNone/>
            </a:pPr>
            <a:r>
              <a:rPr lang="pt-BR" sz="1600" b="0" dirty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</a:t>
            </a:r>
            <a:r>
              <a:rPr lang="pt-BR" sz="1600" b="0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erviços de estruturação de financiamentos lastreados em fluxos de caixa (principal fonte de pagamento do empréstimo), considerando a performance dos projetos. </a:t>
            </a:r>
          </a:p>
          <a:p>
            <a:pPr marL="101600" indent="0" algn="just">
              <a:lnSpc>
                <a:spcPct val="150000"/>
              </a:lnSpc>
              <a:spcBef>
                <a:spcPct val="50000"/>
              </a:spcBef>
              <a:buFont typeface="Webdings" pitchFamily="18" charset="2"/>
              <a:buNone/>
            </a:pPr>
            <a:r>
              <a:rPr lang="pt-BR" sz="1600" b="0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O suporte dos empreendedores (</a:t>
            </a:r>
            <a:r>
              <a:rPr lang="pt-BR" sz="1600" b="0" i="1" dirty="0" err="1" smtClean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Sponsors</a:t>
            </a:r>
            <a:r>
              <a:rPr lang="pt-BR" sz="1600" b="0" i="1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  <a:r>
              <a:rPr lang="pt-BR" sz="1600" b="0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é minimizado, mas costuma ser exigido pelas instituições financeiras, tanto em concessões quanto em </a:t>
            </a:r>
            <a:r>
              <a:rPr lang="pt-BR" sz="1600" b="0" dirty="0" err="1" smtClean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PPPs</a:t>
            </a:r>
            <a:r>
              <a:rPr lang="pt-BR" sz="1600" b="0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101600" indent="0" algn="just">
              <a:lnSpc>
                <a:spcPct val="95000"/>
              </a:lnSpc>
              <a:spcBef>
                <a:spcPct val="50000"/>
              </a:spcBef>
              <a:buFont typeface="Webdings" pitchFamily="18" charset="2"/>
              <a:buNone/>
            </a:pPr>
            <a:endParaRPr lang="pt-BR" sz="1800" dirty="0">
              <a:solidFill>
                <a:schemeClr val="accent4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4800" y="1624236"/>
            <a:ext cx="2362200" cy="838200"/>
          </a:xfrm>
          <a:prstGeom prst="rect">
            <a:avLst/>
          </a:prstGeom>
          <a:gradFill rotWithShape="0">
            <a:gsLst>
              <a:gs pos="0">
                <a:srgbClr val="666699"/>
              </a:gs>
              <a:gs pos="50000">
                <a:srgbClr val="666699">
                  <a:gamma/>
                  <a:tint val="50588"/>
                  <a:invGamma/>
                </a:srgbClr>
              </a:gs>
              <a:gs pos="100000">
                <a:srgbClr val="666699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04800" y="4100736"/>
            <a:ext cx="2362200" cy="838200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50000">
                <a:srgbClr val="FFCC00">
                  <a:gamma/>
                  <a:tint val="37255"/>
                  <a:invGamma/>
                </a:srgbClr>
              </a:gs>
              <a:gs pos="100000">
                <a:srgbClr val="FFCC00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819400" y="3663280"/>
            <a:ext cx="60198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01600" algn="just">
              <a:lnSpc>
                <a:spcPct val="150000"/>
              </a:lnSpc>
              <a:buFont typeface="Webdings" pitchFamily="18" charset="2"/>
              <a:buNone/>
            </a:pPr>
            <a:r>
              <a:rPr lang="pt-BR" sz="1600" b="0" dirty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Financiamentos tradicionais, lastreados em ativos de uma operação existente. Assim, os credores baseiam-se na força financeira dos empreendedores (fluxo gerado pelo portfólio completo de seus ativos) como fonte de </a:t>
            </a:r>
            <a:r>
              <a:rPr lang="pt-BR" sz="1600" b="0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pagamento</a:t>
            </a:r>
            <a:r>
              <a:rPr lang="pt-BR" sz="1600" b="0" dirty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101600" algn="just">
              <a:lnSpc>
                <a:spcPct val="150000"/>
              </a:lnSpc>
              <a:buFont typeface="Webdings" pitchFamily="18" charset="2"/>
              <a:buNone/>
            </a:pPr>
            <a:r>
              <a:rPr lang="pt-BR" sz="1600" b="0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Redução da </a:t>
            </a:r>
            <a:r>
              <a:rPr lang="pt-BR" sz="1600" b="0" dirty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capacidade de endividamento adicional dos </a:t>
            </a:r>
            <a:r>
              <a:rPr lang="pt-BR" sz="1600" b="0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acionistas.</a:t>
            </a:r>
            <a:endParaRPr lang="pt-BR" sz="1600" b="0" dirty="0">
              <a:solidFill>
                <a:schemeClr val="accent4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42900" y="1812502"/>
            <a:ext cx="2286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pt-BR" sz="2400" b="1" i="1" dirty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Project </a:t>
            </a:r>
            <a:r>
              <a:rPr lang="pt-BR" sz="2400" b="1" i="1" dirty="0" err="1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Finance</a:t>
            </a:r>
            <a:endParaRPr lang="pt-BR" sz="2400" i="1" dirty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80392" y="4293096"/>
            <a:ext cx="26110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pt-BR" sz="2400" b="1" i="1" dirty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Corporate </a:t>
            </a:r>
            <a:r>
              <a:rPr lang="pt-BR" sz="2400" b="1" i="1" dirty="0" err="1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Finance</a:t>
            </a:r>
            <a:endParaRPr lang="pt-BR" sz="2400" i="1" dirty="0">
              <a:solidFill>
                <a:schemeClr val="accent4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15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0" y="6074246"/>
            <a:ext cx="9144000" cy="783754"/>
            <a:chOff x="0" y="6074246"/>
            <a:chExt cx="9144000" cy="78375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 rot="10800000">
              <a:off x="0" y="6210300"/>
              <a:ext cx="9144000" cy="647700"/>
            </a:xfrm>
            <a:prstGeom prst="rect">
              <a:avLst/>
            </a:prstGeom>
            <a:gradFill rotWithShape="1">
              <a:gsLst>
                <a:gs pos="0">
                  <a:srgbClr val="F4EE00">
                    <a:alpha val="53999"/>
                  </a:srgb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1593903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>
              <a:spAutoFit/>
            </a:bodyPr>
            <a:lstStyle/>
            <a:p>
              <a:endParaRPr lang="pt-BR" dirty="0"/>
            </a:p>
          </p:txBody>
        </p:sp>
        <p:pic>
          <p:nvPicPr>
            <p:cNvPr id="4" name="Picture 20" descr="logo amarel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4328" y="6074246"/>
              <a:ext cx="1330207" cy="4408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63080" y="980728"/>
            <a:ext cx="6629400" cy="292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4163" indent="-284163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60425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50925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76262" lvl="1" algn="just" eaLnBrk="0" hangingPunct="0">
              <a:lnSpc>
                <a:spcPct val="150000"/>
              </a:lnSpc>
              <a:spcBef>
                <a:spcPct val="50000"/>
              </a:spcBef>
            </a:pPr>
            <a:r>
              <a:rPr lang="pt-BR" sz="1600" b="0" dirty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Identificação, mitigação e alocação dos riscos do Projeto;</a:t>
            </a:r>
          </a:p>
          <a:p>
            <a:pPr marL="576262" lvl="1" algn="just" eaLnBrk="0" hangingPunct="0">
              <a:lnSpc>
                <a:spcPct val="150000"/>
              </a:lnSpc>
              <a:spcBef>
                <a:spcPct val="50000"/>
              </a:spcBef>
            </a:pPr>
            <a:r>
              <a:rPr lang="pt-BR" sz="1600" b="0" dirty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Redução da exposição dos empreendedores aos riscos inerentes ao Projeto: atividade de alocação de riscos </a:t>
            </a:r>
            <a:r>
              <a:rPr lang="pt-BR" sz="1600" b="0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por meio </a:t>
            </a:r>
            <a:r>
              <a:rPr lang="pt-BR" sz="1600" b="0" dirty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de mecanismos contratuais (aloca os riscos do projeto às partes melhor habilitadas a assumi-los);</a:t>
            </a:r>
          </a:p>
          <a:p>
            <a:pPr marL="576262" lvl="1" algn="just" eaLnBrk="0" hangingPunct="0">
              <a:lnSpc>
                <a:spcPct val="150000"/>
              </a:lnSpc>
              <a:spcBef>
                <a:spcPct val="50000"/>
              </a:spcBef>
            </a:pPr>
            <a:r>
              <a:rPr lang="pt-BR" sz="1600" b="0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Profundo </a:t>
            </a:r>
            <a:r>
              <a:rPr lang="pt-BR" sz="1600" b="0" dirty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estudo de viabilidade econômico-financeira dos  projetos - decisão de investimento pode ser criteriosamente </a:t>
            </a:r>
            <a:r>
              <a:rPr lang="pt-BR" sz="1600" b="0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fundamentada</a:t>
            </a:r>
            <a:r>
              <a:rPr lang="pt-BR" sz="1600" b="0" dirty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;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28600" y="2955032"/>
            <a:ext cx="1905000" cy="762000"/>
          </a:xfrm>
          <a:prstGeom prst="rect">
            <a:avLst/>
          </a:prstGeom>
          <a:gradFill rotWithShape="0">
            <a:gsLst>
              <a:gs pos="0">
                <a:srgbClr val="008000"/>
              </a:gs>
              <a:gs pos="50000">
                <a:srgbClr val="008000">
                  <a:gamma/>
                  <a:tint val="33725"/>
                  <a:invGamma/>
                </a:srgbClr>
              </a:gs>
              <a:gs pos="100000">
                <a:srgbClr val="008000"/>
              </a:gs>
            </a:gsLst>
            <a:lin ang="2700000" scaled="1"/>
          </a:gradFill>
          <a:ln w="57150" cmpd="thinThick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62930" y="2745467"/>
            <a:ext cx="187067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pt-BR" sz="2400" b="1" dirty="0" smtClean="0">
                <a:solidFill>
                  <a:schemeClr val="tx1"/>
                </a:solidFill>
                <a:latin typeface="Times New Roman" pitchFamily="18" charset="0"/>
              </a:rPr>
              <a:t>   </a:t>
            </a:r>
            <a:r>
              <a:rPr lang="pt-B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VANTAGENS</a:t>
            </a:r>
            <a:endParaRPr lang="pt-BR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2555776" y="1182117"/>
            <a:ext cx="165224" cy="165224"/>
          </a:xfrm>
          <a:prstGeom prst="ellipse">
            <a:avLst/>
          </a:prstGeom>
          <a:gradFill rotWithShape="1">
            <a:gsLst>
              <a:gs pos="0">
                <a:srgbClr val="E6E100">
                  <a:alpha val="50000"/>
                </a:srgbClr>
              </a:gs>
              <a:gs pos="100000">
                <a:srgbClr val="FFCC00">
                  <a:alpha val="5000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spAutoFit/>
          </a:bodyPr>
          <a:lstStyle/>
          <a:p>
            <a:endParaRPr lang="pt-BR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555739" y="1639317"/>
            <a:ext cx="165224" cy="165224"/>
          </a:xfrm>
          <a:prstGeom prst="ellipse">
            <a:avLst/>
          </a:prstGeom>
          <a:gradFill rotWithShape="1">
            <a:gsLst>
              <a:gs pos="0">
                <a:srgbClr val="E6E100">
                  <a:alpha val="50000"/>
                </a:srgbClr>
              </a:gs>
              <a:gs pos="100000">
                <a:srgbClr val="FFCC00">
                  <a:alpha val="5000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spAutoFit/>
          </a:bodyPr>
          <a:lstStyle/>
          <a:p>
            <a:endParaRPr lang="pt-BR" dirty="0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2555739" y="3235325"/>
            <a:ext cx="165224" cy="165224"/>
          </a:xfrm>
          <a:prstGeom prst="ellipse">
            <a:avLst/>
          </a:prstGeom>
          <a:gradFill rotWithShape="1">
            <a:gsLst>
              <a:gs pos="0">
                <a:srgbClr val="E6E100">
                  <a:alpha val="50000"/>
                </a:srgbClr>
              </a:gs>
              <a:gs pos="100000">
                <a:srgbClr val="FFCC00">
                  <a:alpha val="5000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spAutoFit/>
          </a:bodyPr>
          <a:lstStyle/>
          <a:p>
            <a:endParaRPr lang="pt-BR" dirty="0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395288" y="258618"/>
            <a:ext cx="4224032" cy="405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 eaLnBrk="0" hangingPunct="0"/>
            <a:r>
              <a:rPr lang="pt-BR" sz="24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PROJECT FINANCE – VANTAGENS</a:t>
            </a:r>
            <a:endParaRPr lang="pt-BR" sz="2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2830598" y="3928412"/>
            <a:ext cx="606454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82563" indent="-182563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60425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50925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just" eaLnBrk="0" hangingPunct="0">
              <a:lnSpc>
                <a:spcPct val="150000"/>
              </a:lnSpc>
              <a:spcBef>
                <a:spcPct val="50000"/>
              </a:spcBef>
            </a:pPr>
            <a:r>
              <a:rPr lang="pt-BR" sz="1600" b="0" dirty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Segregação do Projeto em empresa específica (SPE/ SPC - </a:t>
            </a:r>
            <a:r>
              <a:rPr lang="pt-BR" sz="1600" b="0" i="1" dirty="0" err="1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Special</a:t>
            </a:r>
            <a:r>
              <a:rPr lang="pt-BR" sz="1600" b="0" i="1" dirty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1600" b="0" i="1" dirty="0" err="1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Purpose</a:t>
            </a:r>
            <a:r>
              <a:rPr lang="pt-BR" sz="1600" b="0" i="1" dirty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1600" b="0" i="1" dirty="0" err="1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Company</a:t>
            </a:r>
            <a:r>
              <a:rPr lang="pt-BR" sz="1600" b="0" dirty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):  entendimento do projeto como empreendimento autônomo.</a:t>
            </a:r>
          </a:p>
        </p:txBody>
      </p:sp>
      <p:sp>
        <p:nvSpPr>
          <p:cNvPr id="15" name="Oval 9"/>
          <p:cNvSpPr>
            <a:spLocks noChangeArrowheads="1"/>
          </p:cNvSpPr>
          <p:nvPr/>
        </p:nvSpPr>
        <p:spPr bwMode="auto">
          <a:xfrm>
            <a:off x="2558658" y="4072428"/>
            <a:ext cx="162342" cy="165224"/>
          </a:xfrm>
          <a:prstGeom prst="ellipse">
            <a:avLst/>
          </a:prstGeom>
          <a:gradFill rotWithShape="1">
            <a:gsLst>
              <a:gs pos="0">
                <a:srgbClr val="E6E100">
                  <a:alpha val="50000"/>
                </a:srgbClr>
              </a:gs>
              <a:gs pos="100000">
                <a:srgbClr val="FFCC00">
                  <a:alpha val="5000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spAutoFit/>
          </a:bodyPr>
          <a:lstStyle/>
          <a:p>
            <a:endParaRPr lang="pt-BR" dirty="0"/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2771327" y="5118283"/>
            <a:ext cx="612381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82563" indent="-182563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60425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50925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algn="just" eaLnBrk="0" hangingPunct="0">
              <a:lnSpc>
                <a:spcPct val="150000"/>
              </a:lnSpc>
              <a:spcBef>
                <a:spcPct val="50000"/>
              </a:spcBef>
            </a:pPr>
            <a:r>
              <a:rPr lang="pt-BR" sz="1600" b="0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Aumento </a:t>
            </a:r>
            <a:r>
              <a:rPr lang="pt-BR" sz="1600" b="0" dirty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da capacidade de investimentos dos acionistas Otimização dos Recursos dos Empreendedores (</a:t>
            </a:r>
            <a:r>
              <a:rPr lang="pt-BR" sz="1600" b="0" i="1" dirty="0" err="1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Sponsors</a:t>
            </a:r>
            <a:r>
              <a:rPr lang="pt-BR" sz="1600" b="0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pt-BR" sz="1600" b="0" dirty="0">
              <a:solidFill>
                <a:schemeClr val="accent4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Oval 9"/>
          <p:cNvSpPr>
            <a:spLocks noChangeArrowheads="1"/>
          </p:cNvSpPr>
          <p:nvPr/>
        </p:nvSpPr>
        <p:spPr bwMode="auto">
          <a:xfrm>
            <a:off x="2606104" y="5306091"/>
            <a:ext cx="154398" cy="165224"/>
          </a:xfrm>
          <a:prstGeom prst="ellipse">
            <a:avLst/>
          </a:prstGeom>
          <a:gradFill rotWithShape="1">
            <a:gsLst>
              <a:gs pos="0">
                <a:srgbClr val="E6E100">
                  <a:alpha val="50000"/>
                </a:srgbClr>
              </a:gs>
              <a:gs pos="100000">
                <a:srgbClr val="FFCC00">
                  <a:alpha val="5000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654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0" y="6074246"/>
            <a:ext cx="9144000" cy="783754"/>
            <a:chOff x="0" y="6074246"/>
            <a:chExt cx="9144000" cy="78375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 rot="10800000">
              <a:off x="0" y="6210300"/>
              <a:ext cx="9144000" cy="647700"/>
            </a:xfrm>
            <a:prstGeom prst="rect">
              <a:avLst/>
            </a:prstGeom>
            <a:gradFill rotWithShape="1">
              <a:gsLst>
                <a:gs pos="0">
                  <a:srgbClr val="F4EE00">
                    <a:alpha val="53999"/>
                  </a:srgb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1593903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>
              <a:spAutoFit/>
            </a:bodyPr>
            <a:lstStyle/>
            <a:p>
              <a:endParaRPr lang="pt-BR" dirty="0"/>
            </a:p>
          </p:txBody>
        </p:sp>
        <p:pic>
          <p:nvPicPr>
            <p:cNvPr id="4" name="Picture 20" descr="logo amarel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4328" y="6074246"/>
              <a:ext cx="1330207" cy="4408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5288" y="258618"/>
            <a:ext cx="6234133" cy="405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 eaLnBrk="0" hangingPunct="0"/>
            <a:r>
              <a:rPr lang="pt-BR" sz="24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REGIMES JURÍDICOS DA ATIVIDADE ECONÔMICA</a:t>
            </a:r>
            <a:endParaRPr lang="pt-BR" sz="2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51520" y="1412776"/>
            <a:ext cx="1904400" cy="3780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t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600" dirty="0" smtClean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6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600" dirty="0" smtClean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6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LIVRE 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INICIATIVA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6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71450" indent="-171450" algn="l" eaLnBrk="0" hangingPunct="0">
              <a:lnSpc>
                <a:spcPct val="100000"/>
              </a:lnSpc>
              <a:spcBef>
                <a:spcPct val="0"/>
              </a:spcBef>
              <a:buSzTx/>
              <a:buFontTx/>
              <a:buChar char="-"/>
            </a:pPr>
            <a:r>
              <a:rPr lang="pt-BR" sz="12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liberdade de empreender</a:t>
            </a:r>
          </a:p>
          <a:p>
            <a:pPr marL="171450" indent="-171450" algn="l" eaLnBrk="0" hangingPunct="0">
              <a:lnSpc>
                <a:spcPct val="100000"/>
              </a:lnSpc>
              <a:spcBef>
                <a:spcPct val="0"/>
              </a:spcBef>
              <a:buSzTx/>
              <a:buFontTx/>
              <a:buChar char="-"/>
            </a:pPr>
            <a:r>
              <a:rPr lang="pt-BR" sz="12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liberdade de gerir o </a:t>
            </a:r>
            <a:br>
              <a:rPr lang="pt-BR" sz="12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pt-BR" sz="12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empreendimento</a:t>
            </a:r>
          </a:p>
          <a:p>
            <a:pPr marL="171450" indent="-171450" algn="l" eaLnBrk="0" hangingPunct="0">
              <a:lnSpc>
                <a:spcPct val="100000"/>
              </a:lnSpc>
              <a:spcBef>
                <a:spcPct val="0"/>
              </a:spcBef>
              <a:buSzTx/>
              <a:buFontTx/>
              <a:buChar char="-"/>
            </a:pPr>
            <a:endParaRPr lang="pt-BR" sz="1200" b="0" dirty="0" smtClean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en-US" sz="16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2544645" y="1412776"/>
            <a:ext cx="1905000" cy="3780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t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600" dirty="0" smtClean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6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600" dirty="0" smtClean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6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SISTEMA 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FINANCEIRO</a:t>
            </a:r>
            <a:endParaRPr lang="pt-BR" sz="20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2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(mercado financeiro </a:t>
            </a:r>
            <a:br>
              <a:rPr lang="pt-BR" sz="12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pt-BR" sz="12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 de capitais)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200" dirty="0" smtClean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71450" indent="-171450" algn="l" eaLnBrk="0" hangingPunct="0">
              <a:lnSpc>
                <a:spcPct val="100000"/>
              </a:lnSpc>
              <a:spcBef>
                <a:spcPct val="0"/>
              </a:spcBef>
              <a:buSzTx/>
              <a:buFontTx/>
              <a:buChar char="-"/>
            </a:pPr>
            <a:r>
              <a:rPr lang="pt-BR" sz="12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acesso a poupança </a:t>
            </a:r>
            <a:r>
              <a:rPr lang="pt-BR" sz="1200" b="0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pú</a:t>
            </a:r>
            <a:r>
              <a:rPr lang="pt-BR" sz="12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-</a:t>
            </a:r>
            <a:br>
              <a:rPr lang="pt-BR" sz="12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pt-BR" sz="1200" b="0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blica</a:t>
            </a:r>
            <a:endParaRPr lang="pt-BR" sz="1200" b="0" dirty="0" smtClean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71450" indent="-171450" algn="l" eaLnBrk="0" hangingPunct="0">
              <a:lnSpc>
                <a:spcPct val="100000"/>
              </a:lnSpc>
              <a:spcBef>
                <a:spcPct val="0"/>
              </a:spcBef>
              <a:buSzTx/>
              <a:buFontTx/>
              <a:buChar char="-"/>
            </a:pPr>
            <a:r>
              <a:rPr lang="pt-BR" sz="12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elevado grau de regula-</a:t>
            </a:r>
            <a:br>
              <a:rPr lang="pt-BR" sz="12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pt-BR" sz="1200" b="0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ção</a:t>
            </a:r>
            <a:endParaRPr lang="pt-BR" sz="1200" b="0" dirty="0" smtClean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6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en-US" sz="16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4838370" y="1412776"/>
            <a:ext cx="1904400" cy="3780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t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600" dirty="0" smtClean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6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600" dirty="0" smtClean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6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SERVIÇO 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PÚBLICO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2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71450" indent="-171450" algn="l" eaLnBrk="0" hangingPunct="0">
              <a:lnSpc>
                <a:spcPct val="100000"/>
              </a:lnSpc>
              <a:spcBef>
                <a:spcPct val="0"/>
              </a:spcBef>
              <a:buSzTx/>
              <a:buFontTx/>
              <a:buChar char="-"/>
            </a:pPr>
            <a:r>
              <a:rPr lang="pt-BR" sz="12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supremacia do interesse</a:t>
            </a:r>
            <a:br>
              <a:rPr lang="pt-BR" sz="12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pt-BR" sz="12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público</a:t>
            </a:r>
          </a:p>
          <a:p>
            <a:pPr marL="171450" indent="-171450" algn="l" eaLnBrk="0" hangingPunct="0">
              <a:lnSpc>
                <a:spcPct val="100000"/>
              </a:lnSpc>
              <a:spcBef>
                <a:spcPct val="0"/>
              </a:spcBef>
              <a:buSzTx/>
              <a:buFontTx/>
              <a:buChar char="-"/>
            </a:pPr>
            <a:r>
              <a:rPr lang="pt-BR" sz="12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continuidade</a:t>
            </a:r>
          </a:p>
          <a:p>
            <a:pPr marL="171450" indent="-171450" algn="l" eaLnBrk="0" hangingPunct="0">
              <a:lnSpc>
                <a:spcPct val="100000"/>
              </a:lnSpc>
              <a:spcBef>
                <a:spcPct val="0"/>
              </a:spcBef>
              <a:buSzTx/>
              <a:buFontTx/>
              <a:buChar char="-"/>
            </a:pPr>
            <a:r>
              <a:rPr lang="pt-BR" sz="12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execução direta ou de-</a:t>
            </a:r>
            <a:br>
              <a:rPr lang="pt-BR" sz="12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pt-BR" sz="12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legação</a:t>
            </a:r>
            <a:r>
              <a:rPr lang="pt-BR" sz="12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pt-BR" sz="12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</a:br>
            <a:endParaRPr lang="pt-BR" sz="12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en-US" sz="16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7131496" y="1412776"/>
            <a:ext cx="1905000" cy="3780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t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600" dirty="0" smtClean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6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600" dirty="0" smtClean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6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MONOPÓLIO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200" b="0" dirty="0" smtClean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71450" indent="-171450" algn="l" eaLnBrk="0" hangingPunct="0">
              <a:lnSpc>
                <a:spcPct val="100000"/>
              </a:lnSpc>
              <a:spcBef>
                <a:spcPct val="0"/>
              </a:spcBef>
              <a:buSzTx/>
              <a:buFontTx/>
              <a:buChar char="-"/>
            </a:pPr>
            <a:r>
              <a:rPr lang="pt-BR" sz="12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legal</a:t>
            </a:r>
          </a:p>
          <a:p>
            <a:pPr marL="171450" indent="-171450" algn="l" eaLnBrk="0" hangingPunct="0">
              <a:lnSpc>
                <a:spcPct val="100000"/>
              </a:lnSpc>
              <a:spcBef>
                <a:spcPct val="0"/>
              </a:spcBef>
              <a:buSzTx/>
              <a:buFontTx/>
              <a:buChar char="-"/>
            </a:pPr>
            <a:r>
              <a:rPr lang="pt-BR" sz="12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exclusividade versus abas-</a:t>
            </a:r>
            <a:br>
              <a:rPr lang="pt-BR" sz="12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pt-BR" sz="1200" b="0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tecimento</a:t>
            </a:r>
            <a:endParaRPr lang="pt-BR" sz="12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en-US" sz="16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Seta para baixo 15"/>
          <p:cNvSpPr/>
          <p:nvPr/>
        </p:nvSpPr>
        <p:spPr bwMode="auto">
          <a:xfrm rot="20421034">
            <a:off x="323369" y="1478060"/>
            <a:ext cx="216341" cy="294322"/>
          </a:xfrm>
          <a:prstGeom prst="downArrow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1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Tx/>
              <a:buSzPct val="30000"/>
              <a:buFontTx/>
              <a:buNone/>
              <a:tabLst/>
            </a:pPr>
            <a:endParaRPr kumimoji="0" lang="pt-BR" sz="15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7" name="Seta para baixo 16"/>
          <p:cNvSpPr/>
          <p:nvPr/>
        </p:nvSpPr>
        <p:spPr bwMode="auto">
          <a:xfrm rot="1727115">
            <a:off x="1821417" y="1446543"/>
            <a:ext cx="216000" cy="295200"/>
          </a:xfrm>
          <a:prstGeom prst="downArrow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1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Tx/>
              <a:buSzPct val="30000"/>
              <a:buFontTx/>
              <a:buNone/>
              <a:tabLst/>
            </a:pPr>
            <a:endParaRPr kumimoji="0" lang="pt-BR" sz="15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8" name="Seta para cima 17"/>
          <p:cNvSpPr/>
          <p:nvPr/>
        </p:nvSpPr>
        <p:spPr bwMode="auto">
          <a:xfrm rot="1922528">
            <a:off x="333704" y="4826659"/>
            <a:ext cx="216000" cy="295200"/>
          </a:xfrm>
          <a:prstGeom prst="upArrow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1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Tx/>
              <a:buSzPct val="30000"/>
              <a:buFontTx/>
              <a:buNone/>
              <a:tabLst/>
            </a:pPr>
            <a:endParaRPr kumimoji="0" lang="pt-BR" sz="15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9" name="Seta para cima 18"/>
          <p:cNvSpPr/>
          <p:nvPr/>
        </p:nvSpPr>
        <p:spPr bwMode="auto">
          <a:xfrm rot="19259667">
            <a:off x="1838904" y="4826919"/>
            <a:ext cx="216000" cy="295200"/>
          </a:xfrm>
          <a:prstGeom prst="upArrow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1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Tx/>
              <a:buSzPct val="30000"/>
              <a:buFontTx/>
              <a:buNone/>
              <a:tabLst/>
            </a:pPr>
            <a:endParaRPr kumimoji="0" lang="pt-BR" sz="15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179512" y="1799446"/>
            <a:ext cx="901208" cy="4078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b="0" dirty="0" smtClean="0"/>
              <a:t>defesa da </a:t>
            </a:r>
          </a:p>
          <a:p>
            <a:r>
              <a:rPr lang="pt-BR" sz="1000" b="0" dirty="0" smtClean="0"/>
              <a:t>concorrência</a:t>
            </a:r>
            <a:endParaRPr lang="pt-BR" sz="1000" b="0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1390708" y="1799446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b="0" dirty="0" smtClean="0"/>
              <a:t>meio</a:t>
            </a:r>
            <a:br>
              <a:rPr lang="pt-BR" sz="1000" b="0" dirty="0" smtClean="0"/>
            </a:br>
            <a:r>
              <a:rPr lang="pt-BR" sz="1000" b="0" dirty="0" smtClean="0"/>
              <a:t>ambiente</a:t>
            </a:r>
            <a:endParaRPr lang="pt-BR" sz="1000" b="0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179512" y="4456050"/>
            <a:ext cx="944489" cy="4078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b="0" dirty="0" smtClean="0"/>
              <a:t>regulação da</a:t>
            </a:r>
          </a:p>
          <a:p>
            <a:r>
              <a:rPr lang="pt-BR" sz="1000" b="0" dirty="0" smtClean="0"/>
              <a:t>atividade</a:t>
            </a:r>
            <a:endParaRPr lang="pt-BR" sz="1000" b="0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1313333" y="4456050"/>
            <a:ext cx="837089" cy="4078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b="0" dirty="0" smtClean="0"/>
              <a:t>direito do</a:t>
            </a:r>
          </a:p>
          <a:p>
            <a:r>
              <a:rPr lang="pt-BR" sz="1000" b="0" dirty="0" smtClean="0"/>
              <a:t>consumidor</a:t>
            </a:r>
            <a:endParaRPr lang="pt-BR" sz="1000" b="0" dirty="0"/>
          </a:p>
        </p:txBody>
      </p:sp>
    </p:spTree>
    <p:extLst>
      <p:ext uri="{BB962C8B-B14F-4D97-AF65-F5344CB8AC3E}">
        <p14:creationId xmlns:p14="http://schemas.microsoft.com/office/powerpoint/2010/main" val="425002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0" y="6074246"/>
            <a:ext cx="9144000" cy="783754"/>
            <a:chOff x="0" y="6074246"/>
            <a:chExt cx="9144000" cy="78375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 rot="10800000">
              <a:off x="0" y="6210300"/>
              <a:ext cx="9144000" cy="647700"/>
            </a:xfrm>
            <a:prstGeom prst="rect">
              <a:avLst/>
            </a:prstGeom>
            <a:gradFill rotWithShape="1">
              <a:gsLst>
                <a:gs pos="0">
                  <a:srgbClr val="F4EE00">
                    <a:alpha val="53999"/>
                  </a:srgb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1593903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>
              <a:spAutoFit/>
            </a:bodyPr>
            <a:lstStyle/>
            <a:p>
              <a:endParaRPr lang="pt-BR" dirty="0"/>
            </a:p>
          </p:txBody>
        </p:sp>
        <p:pic>
          <p:nvPicPr>
            <p:cNvPr id="4" name="Picture 20" descr="logo amarel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4328" y="6074246"/>
              <a:ext cx="1330207" cy="4408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5288" y="258618"/>
            <a:ext cx="1778363" cy="405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 eaLnBrk="0" hangingPunct="0"/>
            <a:r>
              <a:rPr lang="pt-BR" sz="24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CONCLUSÕES</a:t>
            </a:r>
            <a:endParaRPr lang="pt-BR" sz="2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33077" y="1340768"/>
            <a:ext cx="784887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0" indent="-381000" algn="just">
              <a:lnSpc>
                <a:spcPct val="150000"/>
              </a:lnSpc>
              <a:spcBef>
                <a:spcPct val="0"/>
              </a:spcBef>
              <a:buSzTx/>
              <a:buFont typeface="Wingdings" pitchFamily="2" charset="2"/>
              <a:buChar char="ü"/>
            </a:pPr>
            <a:r>
              <a:rPr lang="pt-BR" sz="1600" b="0" dirty="0">
                <a:solidFill>
                  <a:schemeClr val="accent4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Para projetos de serviços, serviços precedidos de obras, manutenção, operação e gestão, a Parceria Público-Privada </a:t>
            </a:r>
            <a:r>
              <a:rPr lang="pt-BR" sz="1600" b="0" dirty="0" smtClean="0">
                <a:solidFill>
                  <a:schemeClr val="accent4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constitui a melhor;</a:t>
            </a:r>
            <a:endParaRPr lang="pt-BR" sz="1600" b="0" dirty="0">
              <a:solidFill>
                <a:schemeClr val="accent4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762000" indent="-381000" algn="just">
              <a:lnSpc>
                <a:spcPct val="150000"/>
              </a:lnSpc>
              <a:spcBef>
                <a:spcPct val="0"/>
              </a:spcBef>
              <a:buSzTx/>
              <a:buFont typeface="Wingdings" pitchFamily="2" charset="2"/>
              <a:buChar char="ü"/>
            </a:pPr>
            <a:endParaRPr lang="pt-BR" sz="1600" b="0" dirty="0">
              <a:solidFill>
                <a:schemeClr val="accent4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762000" indent="-381000" algn="just">
              <a:lnSpc>
                <a:spcPct val="150000"/>
              </a:lnSpc>
              <a:spcBef>
                <a:spcPct val="0"/>
              </a:spcBef>
              <a:buSzTx/>
              <a:buFont typeface="Wingdings" pitchFamily="2" charset="2"/>
              <a:buChar char="ü"/>
            </a:pPr>
            <a:r>
              <a:rPr lang="pt-BR" sz="1600" b="0" dirty="0">
                <a:solidFill>
                  <a:schemeClr val="accent4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A Parceria Público-Privada permite uma maior flexibilidade, especialmente pelo fato de poder ter um objeto contratual amplo e ser </a:t>
            </a:r>
            <a:r>
              <a:rPr lang="pt-BR" sz="1600" b="0" dirty="0" smtClean="0">
                <a:solidFill>
                  <a:schemeClr val="accent4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remunerada diretamente </a:t>
            </a:r>
            <a:r>
              <a:rPr lang="pt-BR" sz="1600" b="0" dirty="0">
                <a:solidFill>
                  <a:schemeClr val="accent4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pela Administração Pública;</a:t>
            </a:r>
          </a:p>
          <a:p>
            <a:pPr marL="762000" indent="-381000" algn="just">
              <a:lnSpc>
                <a:spcPct val="150000"/>
              </a:lnSpc>
              <a:spcBef>
                <a:spcPct val="0"/>
              </a:spcBef>
              <a:buSzTx/>
              <a:buFont typeface="Wingdings" pitchFamily="2" charset="2"/>
              <a:buChar char="ü"/>
            </a:pPr>
            <a:endParaRPr lang="pt-BR" sz="1600" b="0" dirty="0">
              <a:solidFill>
                <a:schemeClr val="accent4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762000" indent="-381000" algn="just">
              <a:lnSpc>
                <a:spcPct val="150000"/>
              </a:lnSpc>
              <a:spcBef>
                <a:spcPct val="0"/>
              </a:spcBef>
              <a:buSzTx/>
              <a:buFont typeface="Wingdings" pitchFamily="2" charset="2"/>
              <a:buChar char="ü"/>
            </a:pPr>
            <a:r>
              <a:rPr lang="pt-BR" sz="1600" b="0" dirty="0">
                <a:solidFill>
                  <a:schemeClr val="accent4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A caracterização de um contrato como de Concessão Comum ou de Parceria Público-Privada está diretamente ligada à sua viabilidade econômica e ao tipo de serviço a ser contratado</a:t>
            </a:r>
            <a:r>
              <a:rPr lang="pt-BR" sz="1600" b="0" dirty="0" smtClean="0">
                <a:solidFill>
                  <a:schemeClr val="accent4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. </a:t>
            </a:r>
            <a:endParaRPr lang="pt-BR" sz="1600" b="0" dirty="0">
              <a:solidFill>
                <a:schemeClr val="accent4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80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0" y="6074246"/>
            <a:ext cx="9144000" cy="783754"/>
            <a:chOff x="0" y="6074246"/>
            <a:chExt cx="9144000" cy="78375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 rot="10800000">
              <a:off x="0" y="6210300"/>
              <a:ext cx="9144000" cy="647700"/>
            </a:xfrm>
            <a:prstGeom prst="rect">
              <a:avLst/>
            </a:prstGeom>
            <a:gradFill rotWithShape="1">
              <a:gsLst>
                <a:gs pos="0">
                  <a:srgbClr val="F4EE00">
                    <a:alpha val="53999"/>
                  </a:srgb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1593903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>
              <a:spAutoFit/>
            </a:bodyPr>
            <a:lstStyle/>
            <a:p>
              <a:endParaRPr lang="pt-BR" dirty="0"/>
            </a:p>
          </p:txBody>
        </p:sp>
        <p:pic>
          <p:nvPicPr>
            <p:cNvPr id="4" name="Picture 20" descr="logo amarel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4328" y="6074246"/>
              <a:ext cx="1330207" cy="4408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5288" y="258618"/>
            <a:ext cx="3438048" cy="405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 eaLnBrk="0" hangingPunct="0"/>
            <a:r>
              <a:rPr lang="pt-BR" sz="24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O REGIME DA CONCESSÃO</a:t>
            </a:r>
            <a:endParaRPr lang="pt-BR" sz="2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899593" y="1129333"/>
            <a:ext cx="77048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336600"/>
              </a:buClr>
              <a:buSzTx/>
            </a:pPr>
            <a:r>
              <a:rPr lang="pt-BR" sz="16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Interesse público prevalece sobre o interesse particular</a:t>
            </a:r>
            <a:endParaRPr lang="pt-BR" sz="1600" b="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336600"/>
              </a:buClr>
              <a:buSzTx/>
            </a:pPr>
            <a:endParaRPr lang="pt-BR" sz="1600" b="0" dirty="0" smtClean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336600"/>
              </a:buClr>
              <a:buSzTx/>
            </a:pPr>
            <a:r>
              <a:rPr lang="pt-BR" sz="16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Continuidade, eficiência, transparência, igualdade de acesso</a:t>
            </a:r>
            <a:endParaRPr lang="pt-BR" sz="1600" b="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336600"/>
              </a:buClr>
              <a:buSzTx/>
            </a:pPr>
            <a:endParaRPr lang="pt-BR" sz="1600" b="0" dirty="0" smtClean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336600"/>
              </a:buClr>
              <a:buSzTx/>
            </a:pPr>
            <a:r>
              <a:rPr lang="pt-BR" sz="16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 titularidade é sempre do Poder Público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336600"/>
              </a:buClr>
              <a:buSzTx/>
            </a:pPr>
            <a:endParaRPr lang="pt-BR" sz="1600" b="0" dirty="0" smtClean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336600"/>
              </a:buClr>
              <a:buSzTx/>
            </a:pPr>
            <a:r>
              <a:rPr lang="pt-BR" sz="16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Pode haver prestação direta ou delegação</a:t>
            </a:r>
            <a:endParaRPr lang="pt-BR" sz="1600" b="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336600"/>
              </a:buClr>
              <a:buSzTx/>
            </a:pPr>
            <a:endParaRPr lang="pt-BR" sz="1600" b="0" dirty="0" smtClean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336600"/>
              </a:buClr>
              <a:buSzTx/>
            </a:pPr>
            <a:r>
              <a:rPr lang="pt-BR" sz="16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Delegação sempre da execução, jamais da titularidade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336600"/>
              </a:buClr>
              <a:buSzTx/>
            </a:pPr>
            <a:endParaRPr lang="pt-BR" sz="1600" b="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336600"/>
              </a:buClr>
              <a:buSzTx/>
            </a:pPr>
            <a:r>
              <a:rPr lang="pt-BR" sz="16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Três tipos de concessão</a:t>
            </a:r>
            <a:endParaRPr lang="pt-BR" sz="1600" b="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678075" y="1302569"/>
            <a:ext cx="165224" cy="165224"/>
          </a:xfrm>
          <a:prstGeom prst="ellipse">
            <a:avLst/>
          </a:prstGeom>
          <a:gradFill rotWithShape="1">
            <a:gsLst>
              <a:gs pos="0">
                <a:srgbClr val="E6E100">
                  <a:alpha val="50000"/>
                </a:srgbClr>
              </a:gs>
              <a:gs pos="100000">
                <a:srgbClr val="FFCC00">
                  <a:alpha val="5000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spAutoFit/>
          </a:bodyPr>
          <a:lstStyle/>
          <a:p>
            <a:endParaRPr lang="pt-BR" dirty="0"/>
          </a:p>
        </p:txBody>
      </p:sp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678075" y="2025601"/>
            <a:ext cx="165224" cy="165224"/>
          </a:xfrm>
          <a:prstGeom prst="ellipse">
            <a:avLst/>
          </a:prstGeom>
          <a:gradFill rotWithShape="1">
            <a:gsLst>
              <a:gs pos="0">
                <a:srgbClr val="E6E100">
                  <a:alpha val="50000"/>
                </a:srgbClr>
              </a:gs>
              <a:gs pos="100000">
                <a:srgbClr val="FFCC00">
                  <a:alpha val="5000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spAutoFit/>
          </a:bodyPr>
          <a:lstStyle/>
          <a:p>
            <a:endParaRPr lang="pt-BR" dirty="0"/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678075" y="2719152"/>
            <a:ext cx="165224" cy="165224"/>
          </a:xfrm>
          <a:prstGeom prst="ellipse">
            <a:avLst/>
          </a:prstGeom>
          <a:gradFill rotWithShape="1">
            <a:gsLst>
              <a:gs pos="0">
                <a:srgbClr val="E6E100">
                  <a:alpha val="50000"/>
                </a:srgbClr>
              </a:gs>
              <a:gs pos="100000">
                <a:srgbClr val="FFCC00">
                  <a:alpha val="5000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spAutoFit/>
          </a:bodyPr>
          <a:lstStyle/>
          <a:p>
            <a:endParaRPr lang="pt-BR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678075" y="3493703"/>
            <a:ext cx="165224" cy="165224"/>
          </a:xfrm>
          <a:prstGeom prst="ellipse">
            <a:avLst/>
          </a:prstGeom>
          <a:gradFill rotWithShape="1">
            <a:gsLst>
              <a:gs pos="0">
                <a:srgbClr val="E6E100">
                  <a:alpha val="50000"/>
                </a:srgbClr>
              </a:gs>
              <a:gs pos="100000">
                <a:srgbClr val="FFCC00">
                  <a:alpha val="5000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spAutoFit/>
          </a:bodyPr>
          <a:lstStyle/>
          <a:p>
            <a:endParaRPr lang="pt-BR" dirty="0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678075" y="4941168"/>
            <a:ext cx="165224" cy="165224"/>
          </a:xfrm>
          <a:prstGeom prst="ellipse">
            <a:avLst/>
          </a:prstGeom>
          <a:gradFill rotWithShape="1">
            <a:gsLst>
              <a:gs pos="0">
                <a:srgbClr val="E6E100">
                  <a:alpha val="50000"/>
                </a:srgbClr>
              </a:gs>
              <a:gs pos="100000">
                <a:srgbClr val="FFCC00">
                  <a:alpha val="5000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spAutoFit/>
          </a:bodyPr>
          <a:lstStyle/>
          <a:p>
            <a:endParaRPr lang="pt-BR" dirty="0"/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683568" y="4221088"/>
            <a:ext cx="165224" cy="165224"/>
          </a:xfrm>
          <a:prstGeom prst="ellipse">
            <a:avLst/>
          </a:prstGeom>
          <a:gradFill rotWithShape="1">
            <a:gsLst>
              <a:gs pos="0">
                <a:srgbClr val="E6E100">
                  <a:alpha val="50000"/>
                </a:srgbClr>
              </a:gs>
              <a:gs pos="100000">
                <a:srgbClr val="FFCC00">
                  <a:alpha val="5000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597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0" y="6074246"/>
            <a:ext cx="9144000" cy="783754"/>
            <a:chOff x="0" y="6074246"/>
            <a:chExt cx="9144000" cy="783754"/>
          </a:xfrm>
        </p:grpSpPr>
        <p:sp>
          <p:nvSpPr>
            <p:cNvPr id="4" name="Rectangle 6"/>
            <p:cNvSpPr>
              <a:spLocks noChangeArrowheads="1"/>
            </p:cNvSpPr>
            <p:nvPr/>
          </p:nvSpPr>
          <p:spPr bwMode="auto">
            <a:xfrm rot="10800000">
              <a:off x="0" y="6210300"/>
              <a:ext cx="9144000" cy="647700"/>
            </a:xfrm>
            <a:prstGeom prst="rect">
              <a:avLst/>
            </a:prstGeom>
            <a:gradFill rotWithShape="1">
              <a:gsLst>
                <a:gs pos="0">
                  <a:srgbClr val="F4EE00">
                    <a:alpha val="53999"/>
                  </a:srgb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1593903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>
              <a:spAutoFit/>
            </a:bodyPr>
            <a:lstStyle/>
            <a:p>
              <a:endParaRPr lang="pt-BR" dirty="0"/>
            </a:p>
          </p:txBody>
        </p:sp>
        <p:pic>
          <p:nvPicPr>
            <p:cNvPr id="5" name="Picture 20" descr="logo amarel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4328" y="6074246"/>
              <a:ext cx="1330207" cy="4408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Retângulo 5"/>
          <p:cNvSpPr/>
          <p:nvPr/>
        </p:nvSpPr>
        <p:spPr>
          <a:xfrm>
            <a:off x="1259632" y="1340768"/>
            <a:ext cx="7272808" cy="388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  <a:spcBef>
                <a:spcPct val="5000"/>
              </a:spcBef>
              <a:spcAft>
                <a:spcPct val="5000"/>
              </a:spcAft>
              <a:buClr>
                <a:srgbClr val="FFFF00"/>
              </a:buClr>
              <a:buSzPct val="75000"/>
            </a:pPr>
            <a:r>
              <a:rPr lang="pt-BR" sz="160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Concessão Patrocinada:</a:t>
            </a:r>
            <a:r>
              <a:rPr lang="pt-BR" sz="16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contrato de concessão de </a:t>
            </a:r>
            <a:r>
              <a:rPr lang="pt-BR" sz="1600" b="0" u="sng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serviços públicos</a:t>
            </a:r>
            <a:r>
              <a:rPr lang="pt-BR" sz="16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que prevê o “patrocínio”, pela Administração Pública, por meio de contraprestação pecuniária (complementação tarifária ou investimento).</a:t>
            </a:r>
          </a:p>
          <a:p>
            <a:pPr algn="just" eaLnBrk="1" hangingPunct="1">
              <a:lnSpc>
                <a:spcPct val="150000"/>
              </a:lnSpc>
              <a:spcBef>
                <a:spcPct val="5000"/>
              </a:spcBef>
              <a:spcAft>
                <a:spcPct val="5000"/>
              </a:spcAft>
              <a:buClr>
                <a:srgbClr val="FFFF00"/>
              </a:buClr>
              <a:buSzPct val="75000"/>
            </a:pPr>
            <a:endParaRPr lang="pt-BR" sz="1600" b="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5000"/>
              </a:spcBef>
              <a:spcAft>
                <a:spcPct val="5000"/>
              </a:spcAft>
              <a:buClr>
                <a:srgbClr val="FFFF00"/>
              </a:buClr>
              <a:buSzPct val="75000"/>
            </a:pPr>
            <a:r>
              <a:rPr lang="pt-BR" sz="16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Concessão </a:t>
            </a:r>
            <a:r>
              <a:rPr lang="pt-BR" sz="160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Administrativa:</a:t>
            </a:r>
            <a:r>
              <a:rPr lang="pt-BR" sz="16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contrato de concessão de </a:t>
            </a:r>
            <a:r>
              <a:rPr lang="pt-BR" sz="1600" b="0" u="sng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serviços</a:t>
            </a:r>
            <a:r>
              <a:rPr lang="pt-BR" sz="16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de que a Administração Pública seja usuária direta ou indireta, ainda que envolva execução de obra ou fornecimento e instalação de bens.</a:t>
            </a:r>
          </a:p>
          <a:p>
            <a:pPr algn="just" eaLnBrk="1" hangingPunct="1">
              <a:lnSpc>
                <a:spcPct val="150000"/>
              </a:lnSpc>
              <a:spcBef>
                <a:spcPct val="5000"/>
              </a:spcBef>
              <a:spcAft>
                <a:spcPct val="5000"/>
              </a:spcAft>
              <a:buClr>
                <a:srgbClr val="FFFF00"/>
              </a:buClr>
              <a:buSzPct val="75000"/>
            </a:pPr>
            <a:endParaRPr lang="pt-BR" sz="1600" b="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5000"/>
              </a:spcBef>
              <a:spcAft>
                <a:spcPct val="5000"/>
              </a:spcAft>
              <a:buClr>
                <a:srgbClr val="FFFF00"/>
              </a:buClr>
              <a:buSzPct val="75000"/>
            </a:pPr>
            <a:r>
              <a:rPr lang="pt-BR" sz="16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Concessão </a:t>
            </a:r>
            <a:r>
              <a:rPr lang="pt-BR" sz="160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Comum:</a:t>
            </a:r>
            <a:r>
              <a:rPr lang="pt-BR" sz="16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todas as demais concessões de </a:t>
            </a:r>
            <a:r>
              <a:rPr lang="pt-BR" sz="1600" b="0" u="sng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serviços públicos</a:t>
            </a:r>
            <a:r>
              <a:rPr lang="pt-BR" sz="16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disciplinadas pela Lei Federal n.º 8.987/95.</a:t>
            </a:r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971600" y="1484784"/>
            <a:ext cx="165224" cy="165224"/>
          </a:xfrm>
          <a:prstGeom prst="ellipse">
            <a:avLst/>
          </a:prstGeom>
          <a:gradFill rotWithShape="1">
            <a:gsLst>
              <a:gs pos="0">
                <a:srgbClr val="E6E100">
                  <a:alpha val="50000"/>
                </a:srgbClr>
              </a:gs>
              <a:gs pos="100000">
                <a:srgbClr val="FFCC00">
                  <a:alpha val="5000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spAutoFit/>
          </a:bodyPr>
          <a:lstStyle/>
          <a:p>
            <a:endParaRPr lang="pt-BR" dirty="0"/>
          </a:p>
        </p:txBody>
      </p:sp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971600" y="2996952"/>
            <a:ext cx="165224" cy="165224"/>
          </a:xfrm>
          <a:prstGeom prst="ellipse">
            <a:avLst/>
          </a:prstGeom>
          <a:gradFill rotWithShape="1">
            <a:gsLst>
              <a:gs pos="0">
                <a:srgbClr val="E6E100">
                  <a:alpha val="50000"/>
                </a:srgbClr>
              </a:gs>
              <a:gs pos="100000">
                <a:srgbClr val="FFCC00">
                  <a:alpha val="5000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spAutoFit/>
          </a:bodyPr>
          <a:lstStyle/>
          <a:p>
            <a:endParaRPr lang="pt-BR" dirty="0"/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971600" y="4509120"/>
            <a:ext cx="165224" cy="165224"/>
          </a:xfrm>
          <a:prstGeom prst="ellipse">
            <a:avLst/>
          </a:prstGeom>
          <a:gradFill rotWithShape="1">
            <a:gsLst>
              <a:gs pos="0">
                <a:srgbClr val="E6E100">
                  <a:alpha val="50000"/>
                </a:srgbClr>
              </a:gs>
              <a:gs pos="100000">
                <a:srgbClr val="FFCC00">
                  <a:alpha val="5000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087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0" y="6074246"/>
            <a:ext cx="9144000" cy="783754"/>
            <a:chOff x="0" y="6074246"/>
            <a:chExt cx="9144000" cy="78375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 rot="10800000">
              <a:off x="0" y="6210300"/>
              <a:ext cx="9144000" cy="647700"/>
            </a:xfrm>
            <a:prstGeom prst="rect">
              <a:avLst/>
            </a:prstGeom>
            <a:gradFill rotWithShape="1">
              <a:gsLst>
                <a:gs pos="0">
                  <a:srgbClr val="F4EE00">
                    <a:alpha val="53999"/>
                  </a:srgb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1593903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>
              <a:spAutoFit/>
            </a:bodyPr>
            <a:lstStyle/>
            <a:p>
              <a:endParaRPr lang="pt-BR" dirty="0"/>
            </a:p>
          </p:txBody>
        </p:sp>
        <p:pic>
          <p:nvPicPr>
            <p:cNvPr id="4" name="Picture 20" descr="logo amarel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4328" y="6074246"/>
              <a:ext cx="1330207" cy="4408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5288" y="260648"/>
            <a:ext cx="5233731" cy="759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 eaLnBrk="0" hangingPunct="0"/>
            <a:r>
              <a:rPr lang="pt-BR" sz="24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O MODELO BRASILEIRO DE CONCESSÕES</a:t>
            </a:r>
          </a:p>
          <a:p>
            <a:pPr algn="l" eaLnBrk="0" hangingPunct="0"/>
            <a:endParaRPr lang="pt-BR" sz="2000" b="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76783" y="1495425"/>
            <a:ext cx="846455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81000" algn="just">
              <a:lnSpc>
                <a:spcPct val="100000"/>
              </a:lnSpc>
              <a:spcBef>
                <a:spcPct val="0"/>
              </a:spcBef>
              <a:buSzTx/>
            </a:pPr>
            <a:endParaRPr lang="pt-BR" sz="1400" b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0583" y="1952625"/>
            <a:ext cx="4290526" cy="533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80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80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Tradicionais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en-US" sz="180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716016" y="3324225"/>
            <a:ext cx="4195167" cy="7620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Lei 11.079/04, Lei 8.987/95 e normativos 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correlatos</a:t>
            </a:r>
            <a:endParaRPr lang="en-US" sz="1400" b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00583" y="4181475"/>
            <a:ext cx="4290526" cy="18288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400" b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716016" y="4162425"/>
            <a:ext cx="4195167" cy="18478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190500" indent="-190500" algn="l"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400" b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4716016" y="1952625"/>
            <a:ext cx="4195167" cy="533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80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80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PPPs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en-US" sz="180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300583" y="2638425"/>
            <a:ext cx="1905000" cy="5334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60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60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Comum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en-US" sz="160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2434182" y="2638425"/>
            <a:ext cx="2137818" cy="5334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60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60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Comum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60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com subsídio*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en-US" sz="160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4716016" y="2638425"/>
            <a:ext cx="1985367" cy="5334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60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60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Patrocinada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en-US" sz="160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6853783" y="2638425"/>
            <a:ext cx="2057400" cy="5334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60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60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Administrativa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en-US" sz="160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2434182" y="3324225"/>
            <a:ext cx="2137818" cy="7620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3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Lei 8.987/95 (art. 17), 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3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Lei Especifica anterior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3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à licitação e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3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normativos correlatos</a:t>
            </a:r>
            <a:endParaRPr lang="en-US" sz="1300" b="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376783" y="4238625"/>
            <a:ext cx="4131618" cy="16954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Aplica-se a projetos auto-rentáveis, sem 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necessidade de complementação da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remuneração pelo Poder Público. 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en-US" sz="140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* Subsídio pago pelo Poder Público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no início do projeto.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4788024" y="4238625"/>
            <a:ext cx="4066511" cy="16954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en-US" sz="140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 Concessão Patrocinada aplica-se a projetos 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não auto-rentáveis, com necessidade de 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Complementação do Poder Público.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en-US" sz="140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 Concessão Administrativa aplica-se a projetos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em que a própria Administração Pública seja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usuária direta ou indireta dos serviços.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en-US" sz="140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300582" y="3353941"/>
            <a:ext cx="1905001" cy="7620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3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Lei 8.987/95 e 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3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normativos correlatos</a:t>
            </a:r>
            <a:endParaRPr lang="en-US" sz="1300" b="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0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0" y="6074246"/>
            <a:ext cx="9144000" cy="783754"/>
            <a:chOff x="0" y="6074246"/>
            <a:chExt cx="9144000" cy="78375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 rot="10800000">
              <a:off x="0" y="6210300"/>
              <a:ext cx="9144000" cy="647700"/>
            </a:xfrm>
            <a:prstGeom prst="rect">
              <a:avLst/>
            </a:prstGeom>
            <a:gradFill rotWithShape="1">
              <a:gsLst>
                <a:gs pos="0">
                  <a:srgbClr val="F4EE00">
                    <a:alpha val="53999"/>
                  </a:srgb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1593903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>
              <a:spAutoFit/>
            </a:bodyPr>
            <a:lstStyle/>
            <a:p>
              <a:endParaRPr lang="pt-BR" dirty="0"/>
            </a:p>
          </p:txBody>
        </p:sp>
        <p:pic>
          <p:nvPicPr>
            <p:cNvPr id="4" name="Picture 20" descr="logo amarel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4328" y="6074246"/>
              <a:ext cx="1330207" cy="4408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5288" y="258618"/>
            <a:ext cx="4313992" cy="405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 eaLnBrk="0" hangingPunct="0"/>
            <a:r>
              <a:rPr lang="pt-BR" sz="24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PRINCIPAIS INOVAÇÕES DAS </a:t>
            </a:r>
            <a:r>
              <a:rPr lang="pt-BR" sz="2400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PPPs</a:t>
            </a:r>
            <a:endParaRPr lang="pt-BR" sz="2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899593" y="1129333"/>
            <a:ext cx="77048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336600"/>
              </a:buClr>
              <a:buSzTx/>
            </a:pPr>
            <a:r>
              <a:rPr lang="pt-BR" sz="16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Repartição Objetiva de </a:t>
            </a:r>
            <a:r>
              <a:rPr lang="pt-BR" sz="16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Riscos;</a:t>
            </a:r>
            <a:endParaRPr lang="pt-BR" sz="1600" b="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336600"/>
              </a:buClr>
              <a:buSzTx/>
            </a:pPr>
            <a:endParaRPr lang="pt-BR" sz="1600" b="0" dirty="0" smtClean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336600"/>
              </a:buClr>
              <a:buSzTx/>
            </a:pPr>
            <a:r>
              <a:rPr lang="pt-BR" sz="16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Remuneração Variável </a:t>
            </a:r>
            <a:r>
              <a:rPr lang="pt-BR" sz="16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Vinculada ao </a:t>
            </a:r>
            <a:r>
              <a:rPr lang="pt-BR" sz="16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Desempenho;</a:t>
            </a:r>
            <a:endParaRPr lang="pt-BR" sz="1600" b="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336600"/>
              </a:buClr>
              <a:buSzTx/>
            </a:pPr>
            <a:endParaRPr lang="pt-BR" sz="1600" b="0" dirty="0" smtClean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336600"/>
              </a:buClr>
              <a:buSzTx/>
            </a:pPr>
            <a:r>
              <a:rPr lang="pt-BR" sz="16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Garantias </a:t>
            </a:r>
            <a:r>
              <a:rPr lang="pt-BR" sz="16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da Contraprestação do Parceiro </a:t>
            </a:r>
            <a:r>
              <a:rPr lang="pt-BR" sz="16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Público;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336600"/>
              </a:buClr>
              <a:buSzTx/>
            </a:pPr>
            <a:endParaRPr lang="pt-BR" sz="1600" b="0" dirty="0" smtClean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336600"/>
              </a:buClr>
              <a:buSzTx/>
            </a:pPr>
            <a:r>
              <a:rPr lang="pt-BR" sz="16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Outras </a:t>
            </a:r>
            <a:r>
              <a:rPr lang="pt-BR" sz="16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Garantias (Sub-rogação do Empenho, </a:t>
            </a:r>
            <a:r>
              <a:rPr lang="pt-BR" sz="16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Arbitragem</a:t>
            </a:r>
            <a:r>
              <a:rPr lang="pt-BR" sz="16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pt-BR" sz="1600" b="0" i="1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Step</a:t>
            </a:r>
            <a:r>
              <a:rPr lang="pt-BR" sz="1600" b="0" i="1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1600" b="0" i="1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in </a:t>
            </a:r>
            <a:r>
              <a:rPr lang="pt-BR" sz="1600" b="0" i="1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Rights</a:t>
            </a:r>
            <a:r>
              <a:rPr lang="pt-BR" sz="16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pt-BR" sz="16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Transparência na Contratação</a:t>
            </a:r>
            <a:r>
              <a:rPr lang="pt-BR" sz="16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);</a:t>
            </a:r>
            <a:endParaRPr lang="pt-BR" sz="1600" b="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336600"/>
              </a:buClr>
              <a:buSzTx/>
            </a:pPr>
            <a:endParaRPr lang="pt-BR" sz="1600" b="0" dirty="0" smtClean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336600"/>
              </a:buClr>
              <a:buSzTx/>
            </a:pPr>
            <a:r>
              <a:rPr lang="pt-BR" sz="16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Possibilidade </a:t>
            </a:r>
            <a:r>
              <a:rPr lang="pt-BR" sz="16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 contratar diversos serviços em um mesmo contrato (substitui grande quantidade de licitações por uma só</a:t>
            </a:r>
            <a:r>
              <a:rPr lang="pt-BR" sz="16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).</a:t>
            </a:r>
            <a:endParaRPr lang="pt-BR" sz="1600" b="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678075" y="1302569"/>
            <a:ext cx="165224" cy="165224"/>
          </a:xfrm>
          <a:prstGeom prst="ellipse">
            <a:avLst/>
          </a:prstGeom>
          <a:gradFill rotWithShape="1">
            <a:gsLst>
              <a:gs pos="0">
                <a:srgbClr val="E6E100">
                  <a:alpha val="50000"/>
                </a:srgbClr>
              </a:gs>
              <a:gs pos="100000">
                <a:srgbClr val="FFCC00">
                  <a:alpha val="5000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spAutoFit/>
          </a:bodyPr>
          <a:lstStyle/>
          <a:p>
            <a:endParaRPr lang="pt-BR" dirty="0"/>
          </a:p>
        </p:txBody>
      </p:sp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678075" y="2025601"/>
            <a:ext cx="165224" cy="165224"/>
          </a:xfrm>
          <a:prstGeom prst="ellipse">
            <a:avLst/>
          </a:prstGeom>
          <a:gradFill rotWithShape="1">
            <a:gsLst>
              <a:gs pos="0">
                <a:srgbClr val="E6E100">
                  <a:alpha val="50000"/>
                </a:srgbClr>
              </a:gs>
              <a:gs pos="100000">
                <a:srgbClr val="FFCC00">
                  <a:alpha val="5000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spAutoFit/>
          </a:bodyPr>
          <a:lstStyle/>
          <a:p>
            <a:endParaRPr lang="pt-BR" dirty="0"/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678075" y="2719152"/>
            <a:ext cx="165224" cy="165224"/>
          </a:xfrm>
          <a:prstGeom prst="ellipse">
            <a:avLst/>
          </a:prstGeom>
          <a:gradFill rotWithShape="1">
            <a:gsLst>
              <a:gs pos="0">
                <a:srgbClr val="E6E100">
                  <a:alpha val="50000"/>
                </a:srgbClr>
              </a:gs>
              <a:gs pos="100000">
                <a:srgbClr val="FFCC00">
                  <a:alpha val="5000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spAutoFit/>
          </a:bodyPr>
          <a:lstStyle/>
          <a:p>
            <a:endParaRPr lang="pt-BR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678075" y="3493703"/>
            <a:ext cx="165224" cy="165224"/>
          </a:xfrm>
          <a:prstGeom prst="ellipse">
            <a:avLst/>
          </a:prstGeom>
          <a:gradFill rotWithShape="1">
            <a:gsLst>
              <a:gs pos="0">
                <a:srgbClr val="E6E100">
                  <a:alpha val="50000"/>
                </a:srgbClr>
              </a:gs>
              <a:gs pos="100000">
                <a:srgbClr val="FFCC00">
                  <a:alpha val="5000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spAutoFit/>
          </a:bodyPr>
          <a:lstStyle/>
          <a:p>
            <a:endParaRPr lang="pt-BR" dirty="0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678075" y="4581128"/>
            <a:ext cx="165224" cy="165224"/>
          </a:xfrm>
          <a:prstGeom prst="ellipse">
            <a:avLst/>
          </a:prstGeom>
          <a:gradFill rotWithShape="1">
            <a:gsLst>
              <a:gs pos="0">
                <a:srgbClr val="E6E100">
                  <a:alpha val="50000"/>
                </a:srgbClr>
              </a:gs>
              <a:gs pos="100000">
                <a:srgbClr val="FFCC00">
                  <a:alpha val="5000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933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0" y="6074246"/>
            <a:ext cx="9144000" cy="783754"/>
            <a:chOff x="0" y="6074246"/>
            <a:chExt cx="9144000" cy="78375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 rot="10800000">
              <a:off x="0" y="6210300"/>
              <a:ext cx="9144000" cy="647700"/>
            </a:xfrm>
            <a:prstGeom prst="rect">
              <a:avLst/>
            </a:prstGeom>
            <a:gradFill rotWithShape="1">
              <a:gsLst>
                <a:gs pos="0">
                  <a:srgbClr val="F4EE00">
                    <a:alpha val="53999"/>
                  </a:srgb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1593903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>
              <a:spAutoFit/>
            </a:bodyPr>
            <a:lstStyle/>
            <a:p>
              <a:endParaRPr lang="pt-BR" dirty="0"/>
            </a:p>
          </p:txBody>
        </p:sp>
        <p:pic>
          <p:nvPicPr>
            <p:cNvPr id="4" name="Picture 20" descr="logo amarel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4328" y="6074246"/>
              <a:ext cx="1330207" cy="4408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5288" y="258618"/>
            <a:ext cx="2161480" cy="405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 eaLnBrk="0" hangingPunct="0"/>
            <a:r>
              <a:rPr lang="pt-BR" sz="24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LIMITES ÀS </a:t>
            </a:r>
            <a:r>
              <a:rPr lang="pt-BR" sz="2400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PPPs</a:t>
            </a:r>
            <a:endParaRPr lang="pt-BR" sz="2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899593" y="1129333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336600"/>
              </a:buClr>
              <a:buSzTx/>
            </a:pPr>
            <a:r>
              <a:rPr lang="pt-BR" sz="16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Contratos com valor mínimo de R$ 20 </a:t>
            </a:r>
            <a:r>
              <a:rPr lang="pt-BR" sz="16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milhões;</a:t>
            </a:r>
            <a:endParaRPr lang="pt-BR" sz="1600" b="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336600"/>
              </a:buClr>
              <a:buSzTx/>
              <a:buFont typeface="Wingdings" pitchFamily="2" charset="2"/>
              <a:buNone/>
            </a:pPr>
            <a:endParaRPr lang="pt-BR" sz="1600" b="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336600"/>
              </a:buClr>
              <a:buSzTx/>
            </a:pPr>
            <a:r>
              <a:rPr lang="pt-BR" sz="16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Período </a:t>
            </a:r>
            <a:r>
              <a:rPr lang="pt-BR" sz="16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superior </a:t>
            </a:r>
            <a:r>
              <a:rPr lang="pt-BR" sz="16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 5 anos, inferior a 35 </a:t>
            </a:r>
            <a:r>
              <a:rPr lang="pt-BR" sz="16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anos;</a:t>
            </a:r>
            <a:endParaRPr lang="pt-BR" sz="1600" b="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336600"/>
              </a:buClr>
              <a:buSzTx/>
              <a:buFont typeface="Wingdings" pitchFamily="2" charset="2"/>
              <a:buNone/>
            </a:pPr>
            <a:endParaRPr lang="pt-BR" sz="1600" b="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336600"/>
              </a:buClr>
              <a:buSzTx/>
            </a:pPr>
            <a:r>
              <a:rPr lang="pt-BR" sz="16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Conjunto das parcerias contratadas não poderá exceder, no ano anterior, a </a:t>
            </a:r>
            <a:r>
              <a:rPr lang="pt-BR" sz="16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5% </a:t>
            </a:r>
            <a:r>
              <a:rPr lang="pt-BR" sz="16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da receita corrente líquida do </a:t>
            </a:r>
            <a:r>
              <a:rPr lang="pt-BR" sz="16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exercício;</a:t>
            </a:r>
            <a:endParaRPr lang="pt-BR" sz="1600" b="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336600"/>
              </a:buClr>
              <a:buSzTx/>
              <a:buFont typeface="Wingdings" pitchFamily="2" charset="2"/>
              <a:buNone/>
            </a:pPr>
            <a:endParaRPr lang="pt-BR" sz="1600" b="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>
                <a:srgbClr val="336600"/>
              </a:buClr>
              <a:buSzTx/>
            </a:pPr>
            <a:r>
              <a:rPr lang="pt-BR" sz="16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As despesas anuais dos contratos vigentes nos 10 anos </a:t>
            </a:r>
            <a:r>
              <a:rPr lang="pt-BR" sz="16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subsequentes </a:t>
            </a:r>
            <a:r>
              <a:rPr lang="pt-BR" sz="16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não poderão exceder a </a:t>
            </a:r>
            <a:r>
              <a:rPr lang="pt-BR" sz="16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5% </a:t>
            </a:r>
            <a:r>
              <a:rPr lang="pt-BR" sz="16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da receita corrente líquida projetada para os respectivos </a:t>
            </a:r>
            <a:r>
              <a:rPr lang="pt-BR" sz="16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exercícios.</a:t>
            </a:r>
            <a:endParaRPr lang="pt-BR" sz="1600" b="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678075" y="1302569"/>
            <a:ext cx="165224" cy="165224"/>
          </a:xfrm>
          <a:prstGeom prst="ellipse">
            <a:avLst/>
          </a:prstGeom>
          <a:gradFill rotWithShape="1">
            <a:gsLst>
              <a:gs pos="0">
                <a:srgbClr val="E6E100">
                  <a:alpha val="50000"/>
                </a:srgbClr>
              </a:gs>
              <a:gs pos="100000">
                <a:srgbClr val="FFCC00">
                  <a:alpha val="5000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spAutoFit/>
          </a:bodyPr>
          <a:lstStyle/>
          <a:p>
            <a:endParaRPr lang="pt-BR" dirty="0"/>
          </a:p>
        </p:txBody>
      </p:sp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678075" y="1988840"/>
            <a:ext cx="165224" cy="165224"/>
          </a:xfrm>
          <a:prstGeom prst="ellipse">
            <a:avLst/>
          </a:prstGeom>
          <a:gradFill rotWithShape="1">
            <a:gsLst>
              <a:gs pos="0">
                <a:srgbClr val="E6E100">
                  <a:alpha val="50000"/>
                </a:srgbClr>
              </a:gs>
              <a:gs pos="100000">
                <a:srgbClr val="FFCC00">
                  <a:alpha val="5000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spAutoFit/>
          </a:bodyPr>
          <a:lstStyle/>
          <a:p>
            <a:endParaRPr lang="pt-BR" dirty="0"/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678075" y="2735773"/>
            <a:ext cx="165224" cy="165224"/>
          </a:xfrm>
          <a:prstGeom prst="ellipse">
            <a:avLst/>
          </a:prstGeom>
          <a:gradFill rotWithShape="1">
            <a:gsLst>
              <a:gs pos="0">
                <a:srgbClr val="E6E100">
                  <a:alpha val="50000"/>
                </a:srgbClr>
              </a:gs>
              <a:gs pos="100000">
                <a:srgbClr val="FFCC00">
                  <a:alpha val="5000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spAutoFit/>
          </a:bodyPr>
          <a:lstStyle/>
          <a:p>
            <a:endParaRPr lang="pt-BR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678075" y="3861048"/>
            <a:ext cx="165224" cy="165224"/>
          </a:xfrm>
          <a:prstGeom prst="ellipse">
            <a:avLst/>
          </a:prstGeom>
          <a:gradFill rotWithShape="1">
            <a:gsLst>
              <a:gs pos="0">
                <a:srgbClr val="E6E100">
                  <a:alpha val="50000"/>
                </a:srgbClr>
              </a:gs>
              <a:gs pos="100000">
                <a:srgbClr val="FFCC00">
                  <a:alpha val="5000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30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0" y="6074246"/>
            <a:ext cx="9144000" cy="783754"/>
            <a:chOff x="0" y="6074246"/>
            <a:chExt cx="9144000" cy="78375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 rot="10800000">
              <a:off x="0" y="6210300"/>
              <a:ext cx="9144000" cy="647700"/>
            </a:xfrm>
            <a:prstGeom prst="rect">
              <a:avLst/>
            </a:prstGeom>
            <a:gradFill rotWithShape="1">
              <a:gsLst>
                <a:gs pos="0">
                  <a:srgbClr val="F4EE00">
                    <a:alpha val="53999"/>
                  </a:srgb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1593903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>
              <a:spAutoFit/>
            </a:bodyPr>
            <a:lstStyle/>
            <a:p>
              <a:endParaRPr lang="pt-BR" dirty="0"/>
            </a:p>
          </p:txBody>
        </p:sp>
        <p:pic>
          <p:nvPicPr>
            <p:cNvPr id="4" name="Picture 20" descr="logo amarel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4328" y="6074246"/>
              <a:ext cx="1330207" cy="4408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5288" y="258618"/>
            <a:ext cx="4669218" cy="405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 eaLnBrk="0" hangingPunct="0"/>
            <a:r>
              <a:rPr lang="pt-BR" sz="24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GARANTIAS EM CONTRATOS DE PPP</a:t>
            </a:r>
            <a:endParaRPr lang="pt-BR" sz="2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043608" y="1109514"/>
            <a:ext cx="6408712" cy="4721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Bef>
                <a:spcPct val="20000"/>
              </a:spcBef>
              <a:buSzTx/>
            </a:pPr>
            <a:r>
              <a:rPr lang="pt-BR" sz="160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Garantia de Fundo Garantidor</a:t>
            </a:r>
            <a:r>
              <a:rPr lang="pt-BR" sz="16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(patrimônio destinado à garantia) ou </a:t>
            </a:r>
            <a:br>
              <a:rPr lang="pt-BR" sz="16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pt-BR" sz="160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Fundos Especiais</a:t>
            </a:r>
            <a:r>
              <a:rPr lang="pt-BR" sz="16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(patrimônio destinado ao objeto)</a:t>
            </a:r>
          </a:p>
          <a:p>
            <a:pPr marL="287338" indent="-287338" algn="just">
              <a:lnSpc>
                <a:spcPct val="100000"/>
              </a:lnSpc>
              <a:spcBef>
                <a:spcPct val="20000"/>
              </a:spcBef>
              <a:buSzTx/>
              <a:buFont typeface="Wingdings" pitchFamily="2" charset="2"/>
              <a:buChar char="v"/>
            </a:pPr>
            <a:endParaRPr lang="pt-BR" sz="1600" b="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687388" lvl="1" indent="-285750" algn="just">
              <a:lnSpc>
                <a:spcPct val="100000"/>
              </a:lnSpc>
              <a:spcBef>
                <a:spcPct val="20000"/>
              </a:spcBef>
              <a:buSzTx/>
              <a:buFont typeface="Wingdings" pitchFamily="2" charset="2"/>
              <a:buNone/>
            </a:pPr>
            <a:r>
              <a:rPr lang="pt-BR" sz="16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- Fiança (obrigação fidejussória);</a:t>
            </a:r>
          </a:p>
          <a:p>
            <a:pPr marL="687388" lvl="1" indent="-285750" algn="just">
              <a:lnSpc>
                <a:spcPct val="100000"/>
              </a:lnSpc>
              <a:spcBef>
                <a:spcPct val="20000"/>
              </a:spcBef>
              <a:buSzTx/>
              <a:buFont typeface="Wingdings" pitchFamily="2" charset="2"/>
              <a:buNone/>
            </a:pPr>
            <a:r>
              <a:rPr lang="pt-BR" sz="16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- Aval </a:t>
            </a:r>
            <a:r>
              <a:rPr lang="pt-BR" sz="16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(coobrigação);</a:t>
            </a:r>
            <a:endParaRPr lang="pt-BR" sz="1600" b="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687388" lvl="1" indent="-285750" algn="just">
              <a:lnSpc>
                <a:spcPct val="100000"/>
              </a:lnSpc>
              <a:spcBef>
                <a:spcPct val="20000"/>
              </a:spcBef>
              <a:buSzTx/>
              <a:buFont typeface="Wingdings" pitchFamily="2" charset="2"/>
              <a:buNone/>
            </a:pPr>
            <a:r>
              <a:rPr lang="pt-BR" sz="16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- Indireta (por meio de seguradora ou resseguradora);</a:t>
            </a:r>
          </a:p>
          <a:p>
            <a:pPr marL="287338" indent="-287338" algn="just">
              <a:lnSpc>
                <a:spcPct val="100000"/>
              </a:lnSpc>
              <a:spcBef>
                <a:spcPct val="20000"/>
              </a:spcBef>
              <a:buSzTx/>
              <a:buFont typeface="Wingdings" pitchFamily="2" charset="2"/>
              <a:buChar char="v"/>
            </a:pPr>
            <a:endParaRPr lang="pt-BR" sz="1600" b="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00000"/>
              </a:lnSpc>
              <a:spcBef>
                <a:spcPct val="20000"/>
              </a:spcBef>
              <a:buSzTx/>
            </a:pPr>
            <a:r>
              <a:rPr lang="pt-BR" sz="160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Garantia de Empresa Garantidora</a:t>
            </a:r>
          </a:p>
          <a:p>
            <a:pPr marL="287338" indent="-287338" algn="just">
              <a:lnSpc>
                <a:spcPct val="100000"/>
              </a:lnSpc>
              <a:spcBef>
                <a:spcPct val="20000"/>
              </a:spcBef>
              <a:buSzTx/>
              <a:buFont typeface="Wingdings" pitchFamily="2" charset="2"/>
              <a:buChar char="v"/>
            </a:pPr>
            <a:endParaRPr lang="pt-BR" sz="16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687388" lvl="1" indent="-285750" algn="just">
              <a:lnSpc>
                <a:spcPct val="100000"/>
              </a:lnSpc>
              <a:spcBef>
                <a:spcPct val="20000"/>
              </a:spcBef>
              <a:buSzTx/>
              <a:buFont typeface="Wingdings" pitchFamily="2" charset="2"/>
              <a:buNone/>
            </a:pPr>
            <a:r>
              <a:rPr lang="pt-BR" sz="16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- Criada para esse fim (CPP, SC Parcerias);</a:t>
            </a:r>
          </a:p>
          <a:p>
            <a:pPr marL="687388" lvl="1" indent="-285750" algn="just">
              <a:lnSpc>
                <a:spcPct val="100000"/>
              </a:lnSpc>
              <a:spcBef>
                <a:spcPct val="20000"/>
              </a:spcBef>
              <a:buSzTx/>
              <a:buFont typeface="Wingdings" pitchFamily="2" charset="2"/>
              <a:buNone/>
            </a:pPr>
            <a:r>
              <a:rPr lang="pt-BR" sz="16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- Receitas da própria operação (arrecadação tarifária);</a:t>
            </a:r>
          </a:p>
          <a:p>
            <a:pPr marL="687388" lvl="1" indent="-285750" algn="just">
              <a:lnSpc>
                <a:spcPct val="100000"/>
              </a:lnSpc>
              <a:spcBef>
                <a:spcPct val="20000"/>
              </a:spcBef>
              <a:buSzTx/>
              <a:buFont typeface="Wingdings" pitchFamily="2" charset="2"/>
              <a:buNone/>
            </a:pPr>
            <a:r>
              <a:rPr lang="pt-BR" sz="16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- Outros ativos (da operadora pública ou da Autoridade Pública).</a:t>
            </a:r>
          </a:p>
          <a:p>
            <a:pPr marL="687388" lvl="1" indent="-285750" algn="just">
              <a:lnSpc>
                <a:spcPct val="100000"/>
              </a:lnSpc>
              <a:spcBef>
                <a:spcPct val="20000"/>
              </a:spcBef>
              <a:buSzTx/>
              <a:buFont typeface="Wingdings" pitchFamily="2" charset="2"/>
              <a:buChar char="v"/>
            </a:pPr>
            <a:endParaRPr lang="pt-BR" sz="1600" b="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00000"/>
              </a:lnSpc>
              <a:spcBef>
                <a:spcPct val="20000"/>
              </a:spcBef>
              <a:buSzTx/>
            </a:pPr>
            <a:r>
              <a:rPr lang="pt-BR" sz="160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Garantia por organismos internacionais</a:t>
            </a:r>
          </a:p>
          <a:p>
            <a:pPr marL="287338" indent="-287338" algn="just">
              <a:lnSpc>
                <a:spcPct val="100000"/>
              </a:lnSpc>
              <a:spcBef>
                <a:spcPct val="20000"/>
              </a:spcBef>
              <a:buSzTx/>
              <a:buFont typeface="Wingdings" pitchFamily="2" charset="2"/>
              <a:buChar char="v"/>
            </a:pPr>
            <a:endParaRPr lang="pt-BR" sz="16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687388" lvl="1" indent="-285750" algn="just">
              <a:lnSpc>
                <a:spcPct val="100000"/>
              </a:lnSpc>
              <a:spcBef>
                <a:spcPct val="20000"/>
              </a:spcBef>
              <a:buSzTx/>
              <a:buFont typeface="Wingdings" pitchFamily="2" charset="2"/>
              <a:buNone/>
            </a:pPr>
            <a:r>
              <a:rPr lang="pt-BR" sz="16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- Garantia de crédito.</a:t>
            </a:r>
          </a:p>
        </p:txBody>
      </p:sp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838971" y="1219957"/>
            <a:ext cx="165224" cy="165224"/>
          </a:xfrm>
          <a:prstGeom prst="ellipse">
            <a:avLst/>
          </a:prstGeom>
          <a:gradFill rotWithShape="1">
            <a:gsLst>
              <a:gs pos="0">
                <a:srgbClr val="E6E100">
                  <a:alpha val="50000"/>
                </a:srgbClr>
              </a:gs>
              <a:gs pos="100000">
                <a:srgbClr val="FFCC00">
                  <a:alpha val="5000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spAutoFit/>
          </a:bodyPr>
          <a:lstStyle/>
          <a:p>
            <a:endParaRPr lang="pt-BR" dirty="0"/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836629" y="3212976"/>
            <a:ext cx="165224" cy="165224"/>
          </a:xfrm>
          <a:prstGeom prst="ellipse">
            <a:avLst/>
          </a:prstGeom>
          <a:gradFill rotWithShape="1">
            <a:gsLst>
              <a:gs pos="0">
                <a:srgbClr val="E6E100">
                  <a:alpha val="50000"/>
                </a:srgbClr>
              </a:gs>
              <a:gs pos="100000">
                <a:srgbClr val="FFCC00">
                  <a:alpha val="5000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spAutoFit/>
          </a:bodyPr>
          <a:lstStyle/>
          <a:p>
            <a:endParaRPr lang="pt-BR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838971" y="4941168"/>
            <a:ext cx="165224" cy="165224"/>
          </a:xfrm>
          <a:prstGeom prst="ellipse">
            <a:avLst/>
          </a:prstGeom>
          <a:gradFill rotWithShape="1">
            <a:gsLst>
              <a:gs pos="0">
                <a:srgbClr val="E6E100">
                  <a:alpha val="50000"/>
                </a:srgbClr>
              </a:gs>
              <a:gs pos="100000">
                <a:srgbClr val="FFCC00">
                  <a:alpha val="5000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734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0" y="6074246"/>
            <a:ext cx="9144000" cy="783754"/>
            <a:chOff x="0" y="6074246"/>
            <a:chExt cx="9144000" cy="78375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 rot="10800000">
              <a:off x="0" y="6210300"/>
              <a:ext cx="9144000" cy="647700"/>
            </a:xfrm>
            <a:prstGeom prst="rect">
              <a:avLst/>
            </a:prstGeom>
            <a:gradFill rotWithShape="1">
              <a:gsLst>
                <a:gs pos="0">
                  <a:srgbClr val="F4EE00">
                    <a:alpha val="53999"/>
                  </a:srgb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1593903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>
              <a:spAutoFit/>
            </a:bodyPr>
            <a:lstStyle/>
            <a:p>
              <a:endParaRPr lang="pt-BR" dirty="0"/>
            </a:p>
          </p:txBody>
        </p:sp>
        <p:pic>
          <p:nvPicPr>
            <p:cNvPr id="4" name="Picture 20" descr="logo amarel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4328" y="6074246"/>
              <a:ext cx="1330207" cy="4408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5288" y="258618"/>
            <a:ext cx="7034674" cy="405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 algn="l" eaLnBrk="0" hangingPunct="0"/>
            <a:r>
              <a:rPr lang="pt-BR" sz="24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QUADRO COMPARATIVO – PPP E CONCESSÃO COMUM</a:t>
            </a:r>
            <a:endParaRPr lang="pt-BR" sz="2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6" name="Rectangle 3"/>
          <p:cNvSpPr>
            <a:spLocks noChangeArrowheads="1"/>
          </p:cNvSpPr>
          <p:nvPr/>
        </p:nvSpPr>
        <p:spPr bwMode="auto">
          <a:xfrm>
            <a:off x="376783" y="1495425"/>
            <a:ext cx="846455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81000" algn="just">
              <a:lnSpc>
                <a:spcPct val="100000"/>
              </a:lnSpc>
              <a:spcBef>
                <a:spcPct val="0"/>
              </a:spcBef>
              <a:buSzTx/>
            </a:pPr>
            <a:endParaRPr lang="pt-BR" sz="1400" b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8" name="Rectangle 6"/>
          <p:cNvSpPr>
            <a:spLocks noChangeArrowheads="1"/>
          </p:cNvSpPr>
          <p:nvPr/>
        </p:nvSpPr>
        <p:spPr bwMode="auto">
          <a:xfrm>
            <a:off x="5708699" y="1333500"/>
            <a:ext cx="3202483" cy="533400"/>
          </a:xfrm>
          <a:prstGeom prst="rect">
            <a:avLst/>
          </a:prstGeom>
          <a:solidFill>
            <a:srgbClr val="FFFDA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8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8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CONCESSÃO COMUM</a:t>
            </a:r>
            <a:endParaRPr lang="pt-BR" sz="18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en-US" sz="18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" name="Rectangle 11"/>
          <p:cNvSpPr>
            <a:spLocks noChangeArrowheads="1"/>
          </p:cNvSpPr>
          <p:nvPr/>
        </p:nvSpPr>
        <p:spPr bwMode="auto">
          <a:xfrm>
            <a:off x="300583" y="1952625"/>
            <a:ext cx="1905000" cy="5334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6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6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LEGISLAÇÃO</a:t>
            </a:r>
            <a:endParaRPr lang="pt-BR" sz="16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en-US" sz="16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4" name="Rectangle 12"/>
          <p:cNvSpPr>
            <a:spLocks noChangeArrowheads="1"/>
          </p:cNvSpPr>
          <p:nvPr/>
        </p:nvSpPr>
        <p:spPr bwMode="auto">
          <a:xfrm>
            <a:off x="2326612" y="1952625"/>
            <a:ext cx="3202483" cy="5334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Leis n.º 11.079/04; 8987/95; e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Correlatas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en-US" sz="1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1" name="Rectangle 6"/>
          <p:cNvSpPr>
            <a:spLocks noChangeArrowheads="1"/>
          </p:cNvSpPr>
          <p:nvPr/>
        </p:nvSpPr>
        <p:spPr bwMode="auto">
          <a:xfrm>
            <a:off x="2326613" y="1333500"/>
            <a:ext cx="3202483" cy="533400"/>
          </a:xfrm>
          <a:prstGeom prst="rect">
            <a:avLst/>
          </a:prstGeom>
          <a:solidFill>
            <a:srgbClr val="FFFDA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8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8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PPP</a:t>
            </a:r>
            <a:endParaRPr lang="pt-BR" sz="18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en-US" sz="18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2" name="Rectangle 12"/>
          <p:cNvSpPr>
            <a:spLocks noChangeArrowheads="1"/>
          </p:cNvSpPr>
          <p:nvPr/>
        </p:nvSpPr>
        <p:spPr bwMode="auto">
          <a:xfrm>
            <a:off x="5708700" y="1952625"/>
            <a:ext cx="3202483" cy="5334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Lei n.º 8987/95; e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Correlatas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en-US" sz="1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3" name="Rectangle 11"/>
          <p:cNvSpPr>
            <a:spLocks noChangeArrowheads="1"/>
          </p:cNvSpPr>
          <p:nvPr/>
        </p:nvSpPr>
        <p:spPr bwMode="auto">
          <a:xfrm>
            <a:off x="300581" y="2564904"/>
            <a:ext cx="1905000" cy="108012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6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6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TIPO DE SERVIÇO</a:t>
            </a:r>
            <a:endParaRPr lang="pt-BR" sz="16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en-US" sz="16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4" name="Rectangle 12"/>
          <p:cNvSpPr>
            <a:spLocks noChangeArrowheads="1"/>
          </p:cNvSpPr>
          <p:nvPr/>
        </p:nvSpPr>
        <p:spPr bwMode="auto">
          <a:xfrm>
            <a:off x="2326610" y="2564903"/>
            <a:ext cx="3202483" cy="1080121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Públicos (Patrocinada) ou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Diversos (Administrativa)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endParaRPr lang="pt-BR" sz="1400" b="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(Projetos que requeiram aportes </a:t>
            </a:r>
            <a:endParaRPr lang="pt-BR" sz="1400" b="0" dirty="0" smtClean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 </a:t>
            </a:r>
            <a:r>
              <a:rPr lang="pt-BR" sz="14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recursos governamentais)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en-US" sz="1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5" name="Rectangle 12"/>
          <p:cNvSpPr>
            <a:spLocks noChangeArrowheads="1"/>
          </p:cNvSpPr>
          <p:nvPr/>
        </p:nvSpPr>
        <p:spPr bwMode="auto">
          <a:xfrm>
            <a:off x="5708698" y="2564904"/>
            <a:ext cx="3202483" cy="108012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Públicos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endParaRPr lang="pt-BR" sz="1400" b="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(Projetos financeiramente </a:t>
            </a:r>
            <a:endParaRPr lang="pt-BR" sz="1400" b="0" dirty="0" smtClean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autossustentáveis)</a:t>
            </a:r>
            <a:endParaRPr lang="pt-BR" sz="1400" b="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en-US" sz="1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6" name="Rectangle 11"/>
          <p:cNvSpPr>
            <a:spLocks noChangeArrowheads="1"/>
          </p:cNvSpPr>
          <p:nvPr/>
        </p:nvSpPr>
        <p:spPr bwMode="auto">
          <a:xfrm>
            <a:off x="300580" y="3717033"/>
            <a:ext cx="1905000" cy="108012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6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6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CONTRATAÇÃO</a:t>
            </a:r>
            <a:endParaRPr lang="pt-BR" sz="16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en-US" sz="16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7" name="Rectangle 12"/>
          <p:cNvSpPr>
            <a:spLocks noChangeArrowheads="1"/>
          </p:cNvSpPr>
          <p:nvPr/>
        </p:nvSpPr>
        <p:spPr bwMode="auto">
          <a:xfrm>
            <a:off x="2326609" y="3717032"/>
            <a:ext cx="3202483" cy="1080121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Licitação e celebração de contrato de </a:t>
            </a:r>
            <a:endParaRPr lang="pt-BR" sz="1400" b="0" dirty="0" smtClean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Concessão </a:t>
            </a:r>
            <a:r>
              <a:rPr lang="pt-BR" sz="14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Administrativa ou </a:t>
            </a:r>
            <a:endParaRPr lang="pt-BR" sz="1400" b="0" dirty="0" smtClean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Concessão </a:t>
            </a:r>
            <a:r>
              <a:rPr lang="pt-BR" sz="14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Patrocinada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en-US" sz="1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8" name="Rectangle 12"/>
          <p:cNvSpPr>
            <a:spLocks noChangeArrowheads="1"/>
          </p:cNvSpPr>
          <p:nvPr/>
        </p:nvSpPr>
        <p:spPr bwMode="auto">
          <a:xfrm>
            <a:off x="5708697" y="3717033"/>
            <a:ext cx="3202483" cy="108012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Licitação e celebração de Contrato </a:t>
            </a:r>
            <a:endParaRPr lang="pt-BR" sz="1400" b="0" dirty="0" smtClean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 </a:t>
            </a:r>
            <a:r>
              <a:rPr lang="pt-BR" sz="14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Concessão Comum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en-US" sz="1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9" name="Rectangle 11"/>
          <p:cNvSpPr>
            <a:spLocks noChangeArrowheads="1"/>
          </p:cNvSpPr>
          <p:nvPr/>
        </p:nvSpPr>
        <p:spPr bwMode="auto">
          <a:xfrm>
            <a:off x="300580" y="4869161"/>
            <a:ext cx="1905000" cy="108012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6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6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DURAÇÃO</a:t>
            </a:r>
            <a:endParaRPr lang="pt-BR" sz="16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en-US" sz="16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0" name="Rectangle 12"/>
          <p:cNvSpPr>
            <a:spLocks noChangeArrowheads="1"/>
          </p:cNvSpPr>
          <p:nvPr/>
        </p:nvSpPr>
        <p:spPr bwMode="auto">
          <a:xfrm>
            <a:off x="2326609" y="4869160"/>
            <a:ext cx="3202483" cy="1080121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Prazo determinado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(condizente com a amortização dos </a:t>
            </a:r>
            <a:endParaRPr lang="pt-BR" sz="1400" b="0" dirty="0" smtClean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investimentos previstos</a:t>
            </a:r>
            <a:r>
              <a:rPr lang="pt-BR" sz="14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; máximo, 35 anos)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en-US" sz="1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1" name="Rectangle 12"/>
          <p:cNvSpPr>
            <a:spLocks noChangeArrowheads="1"/>
          </p:cNvSpPr>
          <p:nvPr/>
        </p:nvSpPr>
        <p:spPr bwMode="auto">
          <a:xfrm>
            <a:off x="5708697" y="4869161"/>
            <a:ext cx="3202483" cy="108012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pt-BR" sz="1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Prazo determinado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(condizente com a amortização dos </a:t>
            </a:r>
            <a:endParaRPr lang="pt-BR" sz="1400" b="0" dirty="0" smtClean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r>
              <a:rPr lang="pt-BR" sz="1400" b="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investimentos </a:t>
            </a:r>
            <a:r>
              <a:rPr lang="pt-BR" sz="1400" b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previstos)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SzTx/>
            </a:pPr>
            <a:endParaRPr lang="en-US" sz="1400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35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de apresentação - AAA">
  <a:themeElements>
    <a:clrScheme name="Apresentação - Aeródromos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presentação - Aeródromo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ctr" anchorCtr="1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Tx/>
          <a:buSzPct val="30000"/>
          <a:buFontTx/>
          <a:buNone/>
          <a:tabLst/>
          <a:defRPr kumimoji="0" lang="pt-BR" sz="15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Tahoma" charset="0"/>
            <a:cs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ctr" anchorCtr="1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Tx/>
          <a:buSzPct val="30000"/>
          <a:buFontTx/>
          <a:buNone/>
          <a:tabLst/>
          <a:defRPr kumimoji="0" lang="pt-BR" sz="15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Tahoma" charset="0"/>
            <a:cs typeface="Tahoma" charset="0"/>
          </a:defRPr>
        </a:defPPr>
      </a:lstStyle>
    </a:lnDef>
  </a:objectDefaults>
  <a:extraClrSchemeLst>
    <a:extraClrScheme>
      <a:clrScheme name="Apresentação - Aeródromo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resentação - Aeródromo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- Aeródromo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- Aeródromo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- Aeródrom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- Aeródrom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- Aeródrom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de apresentação - AAA</Template>
  <TotalTime>384</TotalTime>
  <Words>1459</Words>
  <Application>Microsoft Office PowerPoint</Application>
  <PresentationFormat>Apresentação na tela (4:3)</PresentationFormat>
  <Paragraphs>343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7" baseType="lpstr">
      <vt:lpstr>ＭＳ Ｐゴシック</vt:lpstr>
      <vt:lpstr>Calibri</vt:lpstr>
      <vt:lpstr>Tahoma</vt:lpstr>
      <vt:lpstr>Times New Roman</vt:lpstr>
      <vt:lpstr>Webdings</vt:lpstr>
      <vt:lpstr>Wingdings</vt:lpstr>
      <vt:lpstr>Modelo de apresentação - AAA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 Giusti de Oliveira</dc:creator>
  <cp:lastModifiedBy>User</cp:lastModifiedBy>
  <cp:revision>49</cp:revision>
  <cp:lastPrinted>2017-05-29T12:29:51Z</cp:lastPrinted>
  <dcterms:created xsi:type="dcterms:W3CDTF">2012-04-19T14:42:02Z</dcterms:created>
  <dcterms:modified xsi:type="dcterms:W3CDTF">2017-05-30T20:36:32Z</dcterms:modified>
</cp:coreProperties>
</file>